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9" r:id="rId1"/>
    <p:sldMasterId id="2147483787" r:id="rId2"/>
    <p:sldMasterId id="2147483786" r:id="rId3"/>
    <p:sldMasterId id="2147483824" r:id="rId4"/>
  </p:sldMasterIdLst>
  <p:notesMasterIdLst>
    <p:notesMasterId r:id="rId17"/>
  </p:notesMasterIdLst>
  <p:handoutMasterIdLst>
    <p:handoutMasterId r:id="rId18"/>
  </p:handoutMasterIdLst>
  <p:sldIdLst>
    <p:sldId id="976" r:id="rId5"/>
    <p:sldId id="1002" r:id="rId6"/>
    <p:sldId id="269" r:id="rId7"/>
    <p:sldId id="1003" r:id="rId8"/>
    <p:sldId id="1004" r:id="rId9"/>
    <p:sldId id="1005" r:id="rId10"/>
    <p:sldId id="1014" r:id="rId11"/>
    <p:sldId id="980" r:id="rId12"/>
    <p:sldId id="1023" r:id="rId13"/>
    <p:sldId id="1006" r:id="rId14"/>
    <p:sldId id="982" r:id="rId15"/>
    <p:sldId id="1022" r:id="rId16"/>
  </p:sldIdLst>
  <p:sldSz cx="9144000" cy="6858000" type="screen4x3"/>
  <p:notesSz cx="6807200" cy="9939338"/>
  <p:custDataLst>
    <p:tags r:id="rId19"/>
  </p:custDataLst>
  <p:defaultTextStyle>
    <a:defPPr>
      <a:defRPr lang="en-US"/>
    </a:defPPr>
    <a:lvl1pPr algn="ctr" rtl="0" fontAlgn="base">
      <a:spcBef>
        <a:spcPct val="0"/>
      </a:spcBef>
      <a:spcAft>
        <a:spcPct val="0"/>
      </a:spcAft>
      <a:defRPr kern="1200">
        <a:solidFill>
          <a:schemeClr val="tx1"/>
        </a:solidFill>
        <a:latin typeface="Arial" charset="0"/>
        <a:ea typeface="ＭＳ Ｐゴシック" pitchFamily="-106"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106"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106"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106"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106" charset="-128"/>
        <a:cs typeface="+mn-cs"/>
      </a:defRPr>
    </a:lvl5pPr>
    <a:lvl6pPr marL="2286000" algn="l" defTabSz="914400" rtl="0" eaLnBrk="1" latinLnBrk="0" hangingPunct="1">
      <a:defRPr kern="1200">
        <a:solidFill>
          <a:schemeClr val="tx1"/>
        </a:solidFill>
        <a:latin typeface="Arial" charset="0"/>
        <a:ea typeface="ＭＳ Ｐゴシック" pitchFamily="-106" charset="-128"/>
        <a:cs typeface="+mn-cs"/>
      </a:defRPr>
    </a:lvl6pPr>
    <a:lvl7pPr marL="2743200" algn="l" defTabSz="914400" rtl="0" eaLnBrk="1" latinLnBrk="0" hangingPunct="1">
      <a:defRPr kern="1200">
        <a:solidFill>
          <a:schemeClr val="tx1"/>
        </a:solidFill>
        <a:latin typeface="Arial" charset="0"/>
        <a:ea typeface="ＭＳ Ｐゴシック" pitchFamily="-106" charset="-128"/>
        <a:cs typeface="+mn-cs"/>
      </a:defRPr>
    </a:lvl7pPr>
    <a:lvl8pPr marL="3200400" algn="l" defTabSz="914400" rtl="0" eaLnBrk="1" latinLnBrk="0" hangingPunct="1">
      <a:defRPr kern="1200">
        <a:solidFill>
          <a:schemeClr val="tx1"/>
        </a:solidFill>
        <a:latin typeface="Arial" charset="0"/>
        <a:ea typeface="ＭＳ Ｐゴシック" pitchFamily="-106" charset="-128"/>
        <a:cs typeface="+mn-cs"/>
      </a:defRPr>
    </a:lvl8pPr>
    <a:lvl9pPr marL="3657600" algn="l" defTabSz="914400" rtl="0" eaLnBrk="1" latinLnBrk="0" hangingPunct="1">
      <a:defRPr kern="1200">
        <a:solidFill>
          <a:schemeClr val="tx1"/>
        </a:solidFill>
        <a:latin typeface="Arial" charset="0"/>
        <a:ea typeface="ＭＳ Ｐゴシック" pitchFamily="-106" charset="-128"/>
        <a:cs typeface="+mn-cs"/>
      </a:defRPr>
    </a:lvl9pPr>
  </p:defaultTextStyle>
  <p:extLst>
    <p:ext uri="{EFAFB233-063F-42B5-8137-9DF3F51BA10A}">
      <p15:sldGuideLst xmlns:p15="http://schemas.microsoft.com/office/powerpoint/2012/main">
        <p15:guide id="1" orient="horz" pos="3888">
          <p15:clr>
            <a:srgbClr val="A4A3A4"/>
          </p15:clr>
        </p15:guide>
        <p15:guide id="2" pos="5472">
          <p15:clr>
            <a:srgbClr val="A4A3A4"/>
          </p15:clr>
        </p15:guide>
        <p15:guide id="3" pos="288">
          <p15:clr>
            <a:srgbClr val="A4A3A4"/>
          </p15:clr>
        </p15:guide>
        <p15:guide id="4" pos="2880">
          <p15:clr>
            <a:srgbClr val="A4A3A4"/>
          </p15:clr>
        </p15:guide>
        <p15:guide id="5" pos="5184">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A44A"/>
    <a:srgbClr val="FF6600"/>
    <a:srgbClr val="FFCC99"/>
    <a:srgbClr val="CEDAE4"/>
    <a:srgbClr val="FF9966"/>
    <a:srgbClr val="23487A"/>
    <a:srgbClr val="00365D"/>
    <a:srgbClr val="F721CE"/>
    <a:srgbClr val="D0D9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0" autoAdjust="0"/>
    <p:restoredTop sz="60189" autoAdjust="0"/>
  </p:normalViewPr>
  <p:slideViewPr>
    <p:cSldViewPr>
      <p:cViewPr varScale="1">
        <p:scale>
          <a:sx n="40" d="100"/>
          <a:sy n="40" d="100"/>
        </p:scale>
        <p:origin x="1924" y="36"/>
      </p:cViewPr>
      <p:guideLst>
        <p:guide orient="horz" pos="3888"/>
        <p:guide pos="5472"/>
        <p:guide pos="288"/>
        <p:guide pos="2880"/>
        <p:guide pos="5184"/>
      </p:guideLst>
    </p:cSldViewPr>
  </p:slideViewPr>
  <p:outlineViewPr>
    <p:cViewPr>
      <p:scale>
        <a:sx n="33" d="100"/>
        <a:sy n="33" d="100"/>
      </p:scale>
      <p:origin x="0" y="-1228"/>
    </p:cViewPr>
  </p:outlineViewPr>
  <p:notesTextViewPr>
    <p:cViewPr>
      <p:scale>
        <a:sx n="150" d="100"/>
        <a:sy n="150" d="100"/>
      </p:scale>
      <p:origin x="0" y="0"/>
    </p:cViewPr>
  </p:notesTextViewPr>
  <p:sorterViewPr>
    <p:cViewPr varScale="1">
      <p:scale>
        <a:sx n="1" d="1"/>
        <a:sy n="1" d="1"/>
      </p:scale>
      <p:origin x="0" y="-15756"/>
    </p:cViewPr>
  </p:sorterViewPr>
  <p:notesViewPr>
    <p:cSldViewPr>
      <p:cViewPr>
        <p:scale>
          <a:sx n="100" d="100"/>
          <a:sy n="100" d="100"/>
        </p:scale>
        <p:origin x="1644" y="-2484"/>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1" y="1"/>
            <a:ext cx="2949786" cy="497306"/>
          </a:xfrm>
          <a:prstGeom prst="rect">
            <a:avLst/>
          </a:prstGeom>
          <a:noFill/>
          <a:ln w="9525">
            <a:noFill/>
            <a:miter lim="800000"/>
            <a:headEnd/>
            <a:tailEnd/>
          </a:ln>
        </p:spPr>
        <p:txBody>
          <a:bodyPr vert="horz" wrap="square" lIns="91545" tIns="45772" rIns="91545" bIns="45772" numCol="1" anchor="t" anchorCtr="0" compatLnSpc="1">
            <a:prstTxWarp prst="textNoShape">
              <a:avLst/>
            </a:prstTxWarp>
          </a:bodyPr>
          <a:lstStyle>
            <a:lvl1pPr algn="l" eaLnBrk="0" hangingPunct="0">
              <a:defRPr sz="1200" smtClean="0"/>
            </a:lvl1pPr>
          </a:lstStyle>
          <a:p>
            <a:pPr>
              <a:defRPr/>
            </a:pPr>
            <a:endParaRPr lang="en-US"/>
          </a:p>
        </p:txBody>
      </p:sp>
      <p:sp>
        <p:nvSpPr>
          <p:cNvPr id="48131" name="Rectangle 3"/>
          <p:cNvSpPr>
            <a:spLocks noGrp="1" noChangeArrowheads="1"/>
          </p:cNvSpPr>
          <p:nvPr>
            <p:ph type="dt" sz="quarter" idx="1"/>
          </p:nvPr>
        </p:nvSpPr>
        <p:spPr bwMode="auto">
          <a:xfrm>
            <a:off x="3855839" y="1"/>
            <a:ext cx="2949786" cy="497306"/>
          </a:xfrm>
          <a:prstGeom prst="rect">
            <a:avLst/>
          </a:prstGeom>
          <a:noFill/>
          <a:ln w="9525">
            <a:noFill/>
            <a:miter lim="800000"/>
            <a:headEnd/>
            <a:tailEnd/>
          </a:ln>
        </p:spPr>
        <p:txBody>
          <a:bodyPr vert="horz" wrap="square" lIns="91545" tIns="45772" rIns="91545" bIns="45772" numCol="1" anchor="t" anchorCtr="0" compatLnSpc="1">
            <a:prstTxWarp prst="textNoShape">
              <a:avLst/>
            </a:prstTxWarp>
          </a:bodyPr>
          <a:lstStyle>
            <a:lvl1pPr algn="r" eaLnBrk="0" hangingPunct="0">
              <a:defRPr sz="1200" smtClean="0"/>
            </a:lvl1pPr>
          </a:lstStyle>
          <a:p>
            <a:pPr>
              <a:defRPr/>
            </a:pPr>
            <a:fld id="{41662AE8-815A-4FAA-800B-29C578DADC5F}" type="datetime1">
              <a:rPr lang="en-US"/>
              <a:pPr>
                <a:defRPr/>
              </a:pPr>
              <a:t>6/3/2022</a:t>
            </a:fld>
            <a:endParaRPr lang="en-US"/>
          </a:p>
        </p:txBody>
      </p:sp>
      <p:sp>
        <p:nvSpPr>
          <p:cNvPr id="48132" name="Rectangle 4"/>
          <p:cNvSpPr>
            <a:spLocks noGrp="1" noChangeArrowheads="1"/>
          </p:cNvSpPr>
          <p:nvPr>
            <p:ph type="ftr" sz="quarter" idx="2"/>
          </p:nvPr>
        </p:nvSpPr>
        <p:spPr bwMode="auto">
          <a:xfrm>
            <a:off x="1" y="9440335"/>
            <a:ext cx="2949786" cy="497306"/>
          </a:xfrm>
          <a:prstGeom prst="rect">
            <a:avLst/>
          </a:prstGeom>
          <a:noFill/>
          <a:ln w="9525">
            <a:noFill/>
            <a:miter lim="800000"/>
            <a:headEnd/>
            <a:tailEnd/>
          </a:ln>
        </p:spPr>
        <p:txBody>
          <a:bodyPr vert="horz" wrap="square" lIns="91545" tIns="45772" rIns="91545" bIns="45772" numCol="1" anchor="b" anchorCtr="0" compatLnSpc="1">
            <a:prstTxWarp prst="textNoShape">
              <a:avLst/>
            </a:prstTxWarp>
          </a:bodyPr>
          <a:lstStyle>
            <a:lvl1pPr algn="l" eaLnBrk="0" hangingPunct="0">
              <a:defRPr sz="1200" smtClean="0"/>
            </a:lvl1pPr>
          </a:lstStyle>
          <a:p>
            <a:pPr>
              <a:defRPr/>
            </a:pPr>
            <a:endParaRPr lang="en-US"/>
          </a:p>
        </p:txBody>
      </p:sp>
      <p:sp>
        <p:nvSpPr>
          <p:cNvPr id="48133" name="Rectangle 5"/>
          <p:cNvSpPr>
            <a:spLocks noGrp="1" noChangeArrowheads="1"/>
          </p:cNvSpPr>
          <p:nvPr>
            <p:ph type="sldNum" sz="quarter" idx="3"/>
          </p:nvPr>
        </p:nvSpPr>
        <p:spPr bwMode="auto">
          <a:xfrm>
            <a:off x="3855839" y="9440335"/>
            <a:ext cx="2949786" cy="497306"/>
          </a:xfrm>
          <a:prstGeom prst="rect">
            <a:avLst/>
          </a:prstGeom>
          <a:noFill/>
          <a:ln w="9525">
            <a:noFill/>
            <a:miter lim="800000"/>
            <a:headEnd/>
            <a:tailEnd/>
          </a:ln>
        </p:spPr>
        <p:txBody>
          <a:bodyPr vert="horz" wrap="square" lIns="91545" tIns="45772" rIns="91545" bIns="45772" numCol="1" anchor="b" anchorCtr="0" compatLnSpc="1">
            <a:prstTxWarp prst="textNoShape">
              <a:avLst/>
            </a:prstTxWarp>
          </a:bodyPr>
          <a:lstStyle>
            <a:lvl1pPr algn="r" eaLnBrk="0" hangingPunct="0">
              <a:defRPr sz="1200" smtClean="0"/>
            </a:lvl1pPr>
          </a:lstStyle>
          <a:p>
            <a:pPr>
              <a:defRPr/>
            </a:pPr>
            <a:fld id="{08A1B1EB-4615-42FE-9A2B-63DE9A1F3E71}" type="slidenum">
              <a:rPr lang="en-US"/>
              <a:pPr>
                <a:defRPr/>
              </a:pPr>
              <a:t>‹#›</a:t>
            </a:fld>
            <a:endParaRPr lang="en-US"/>
          </a:p>
        </p:txBody>
      </p:sp>
    </p:spTree>
    <p:extLst>
      <p:ext uri="{BB962C8B-B14F-4D97-AF65-F5344CB8AC3E}">
        <p14:creationId xmlns:p14="http://schemas.microsoft.com/office/powerpoint/2010/main" val="2068376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2949786" cy="497306"/>
          </a:xfrm>
          <a:prstGeom prst="rect">
            <a:avLst/>
          </a:prstGeom>
          <a:noFill/>
          <a:ln w="9525">
            <a:noFill/>
            <a:miter lim="800000"/>
            <a:headEnd/>
            <a:tailEnd/>
          </a:ln>
        </p:spPr>
        <p:txBody>
          <a:bodyPr vert="horz" wrap="square" lIns="93284" tIns="46643" rIns="93284" bIns="46643" numCol="1" anchor="t" anchorCtr="0" compatLnSpc="1">
            <a:prstTxWarp prst="textNoShape">
              <a:avLst/>
            </a:prstTxWarp>
          </a:bodyPr>
          <a:lstStyle>
            <a:lvl1pPr algn="l" defTabSz="933074">
              <a:defRPr sz="1200" smtClean="0"/>
            </a:lvl1pPr>
          </a:lstStyle>
          <a:p>
            <a:pPr>
              <a:defRPr/>
            </a:pPr>
            <a:endParaRPr lang="en-US"/>
          </a:p>
        </p:txBody>
      </p:sp>
      <p:sp>
        <p:nvSpPr>
          <p:cNvPr id="3075" name="Rectangle 3"/>
          <p:cNvSpPr>
            <a:spLocks noGrp="1" noChangeArrowheads="1"/>
          </p:cNvSpPr>
          <p:nvPr>
            <p:ph type="dt" idx="1"/>
          </p:nvPr>
        </p:nvSpPr>
        <p:spPr bwMode="auto">
          <a:xfrm>
            <a:off x="3855839" y="1"/>
            <a:ext cx="2949786" cy="497306"/>
          </a:xfrm>
          <a:prstGeom prst="rect">
            <a:avLst/>
          </a:prstGeom>
          <a:noFill/>
          <a:ln w="9525">
            <a:noFill/>
            <a:miter lim="800000"/>
            <a:headEnd/>
            <a:tailEnd/>
          </a:ln>
        </p:spPr>
        <p:txBody>
          <a:bodyPr vert="horz" wrap="square" lIns="93284" tIns="46643" rIns="93284" bIns="46643" numCol="1" anchor="t" anchorCtr="0" compatLnSpc="1">
            <a:prstTxWarp prst="textNoShape">
              <a:avLst/>
            </a:prstTxWarp>
          </a:bodyPr>
          <a:lstStyle>
            <a:lvl1pPr algn="r" defTabSz="933074">
              <a:defRPr sz="1200" smtClean="0"/>
            </a:lvl1pPr>
          </a:lstStyle>
          <a:p>
            <a:pPr>
              <a:defRPr/>
            </a:pPr>
            <a:endParaRPr lang="en-US"/>
          </a:p>
        </p:txBody>
      </p:sp>
      <p:sp>
        <p:nvSpPr>
          <p:cNvPr id="19460" name="Rectangle 4"/>
          <p:cNvSpPr>
            <a:spLocks noGrp="1" noRot="1" noChangeAspect="1" noChangeArrowheads="1" noTextEdit="1"/>
          </p:cNvSpPr>
          <p:nvPr>
            <p:ph type="sldImg" idx="2"/>
          </p:nvPr>
        </p:nvSpPr>
        <p:spPr bwMode="auto">
          <a:xfrm>
            <a:off x="919163" y="746125"/>
            <a:ext cx="4968875" cy="3727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0721" y="4721865"/>
            <a:ext cx="5445760" cy="4472364"/>
          </a:xfrm>
          <a:prstGeom prst="rect">
            <a:avLst/>
          </a:prstGeom>
          <a:noFill/>
          <a:ln w="9525">
            <a:noFill/>
            <a:miter lim="800000"/>
            <a:headEnd/>
            <a:tailEnd/>
          </a:ln>
        </p:spPr>
        <p:txBody>
          <a:bodyPr vert="horz" wrap="square" lIns="93284" tIns="46643" rIns="93284" bIns="4664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1" y="9440335"/>
            <a:ext cx="2949786" cy="497306"/>
          </a:xfrm>
          <a:prstGeom prst="rect">
            <a:avLst/>
          </a:prstGeom>
          <a:noFill/>
          <a:ln w="9525">
            <a:noFill/>
            <a:miter lim="800000"/>
            <a:headEnd/>
            <a:tailEnd/>
          </a:ln>
        </p:spPr>
        <p:txBody>
          <a:bodyPr vert="horz" wrap="square" lIns="93284" tIns="46643" rIns="93284" bIns="46643" numCol="1" anchor="b" anchorCtr="0" compatLnSpc="1">
            <a:prstTxWarp prst="textNoShape">
              <a:avLst/>
            </a:prstTxWarp>
          </a:bodyPr>
          <a:lstStyle>
            <a:lvl1pPr algn="l" defTabSz="933074">
              <a:defRPr sz="1200" smtClean="0"/>
            </a:lvl1pPr>
          </a:lstStyle>
          <a:p>
            <a:pPr>
              <a:defRPr/>
            </a:pPr>
            <a:endParaRPr lang="en-US"/>
          </a:p>
        </p:txBody>
      </p:sp>
      <p:sp>
        <p:nvSpPr>
          <p:cNvPr id="3079" name="Rectangle 7"/>
          <p:cNvSpPr>
            <a:spLocks noGrp="1" noChangeArrowheads="1"/>
          </p:cNvSpPr>
          <p:nvPr>
            <p:ph type="sldNum" sz="quarter" idx="5"/>
          </p:nvPr>
        </p:nvSpPr>
        <p:spPr bwMode="auto">
          <a:xfrm>
            <a:off x="3855839" y="9440335"/>
            <a:ext cx="2949786" cy="497306"/>
          </a:xfrm>
          <a:prstGeom prst="rect">
            <a:avLst/>
          </a:prstGeom>
          <a:noFill/>
          <a:ln w="9525">
            <a:noFill/>
            <a:miter lim="800000"/>
            <a:headEnd/>
            <a:tailEnd/>
          </a:ln>
        </p:spPr>
        <p:txBody>
          <a:bodyPr vert="horz" wrap="square" lIns="93284" tIns="46643" rIns="93284" bIns="46643" numCol="1" anchor="b" anchorCtr="0" compatLnSpc="1">
            <a:prstTxWarp prst="textNoShape">
              <a:avLst/>
            </a:prstTxWarp>
          </a:bodyPr>
          <a:lstStyle>
            <a:lvl1pPr algn="r" defTabSz="933074">
              <a:defRPr sz="1200" smtClean="0"/>
            </a:lvl1pPr>
          </a:lstStyle>
          <a:p>
            <a:pPr>
              <a:defRPr/>
            </a:pPr>
            <a:fld id="{02A731E2-0D15-4D55-92B2-855ED419A3E8}" type="slidenum">
              <a:rPr lang="en-US"/>
              <a:pPr>
                <a:defRPr/>
              </a:pPr>
              <a:t>‹#›</a:t>
            </a:fld>
            <a:endParaRPr lang="en-US"/>
          </a:p>
        </p:txBody>
      </p:sp>
    </p:spTree>
    <p:extLst>
      <p:ext uri="{BB962C8B-B14F-4D97-AF65-F5344CB8AC3E}">
        <p14:creationId xmlns:p14="http://schemas.microsoft.com/office/powerpoint/2010/main" val="41462177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6"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1</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1</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marR="0" lvl="0" indent="0" algn="l" defTabSz="915589" rtl="0" eaLnBrk="1" fontAlgn="auto" latinLnBrk="0" hangingPunct="1">
              <a:lnSpc>
                <a:spcPct val="100000"/>
              </a:lnSpc>
              <a:spcBef>
                <a:spcPts val="0"/>
              </a:spcBef>
              <a:spcAft>
                <a:spcPts val="0"/>
              </a:spcAft>
              <a:buClrTx/>
              <a:buSzTx/>
              <a:buFontTx/>
              <a:buNone/>
              <a:tabLst/>
              <a:defRPr/>
            </a:pPr>
            <a:r>
              <a:rPr lang="en-US" i="1" dirty="0"/>
              <a:t>Image credit: Ian Shive, manini</a:t>
            </a:r>
            <a:endParaRPr lang="en-US" b="1" i="1" dirty="0"/>
          </a:p>
          <a:p>
            <a:pPr marL="0" indent="0" defTabSz="915589">
              <a:buFontTx/>
              <a:buNone/>
              <a:defRPr/>
            </a:pPr>
            <a:endParaRPr lang="en-US" b="1" i="1" dirty="0"/>
          </a:p>
          <a:p>
            <a:pPr marL="0" indent="0" defTabSz="915589">
              <a:buFontTx/>
              <a:buNone/>
              <a:defRPr/>
            </a:pPr>
            <a:r>
              <a:rPr lang="en-US" b="1" i="1" dirty="0"/>
              <a:t>Key Messages – </a:t>
            </a:r>
          </a:p>
          <a:p>
            <a:pPr algn="l"/>
            <a:r>
              <a:rPr lang="en-US" sz="1200" b="0" i="1" u="none" strike="noStrike" baseline="0" dirty="0">
                <a:solidFill>
                  <a:srgbClr val="231F20"/>
                </a:solidFill>
                <a:latin typeface="GillSans-Regular"/>
              </a:rPr>
              <a:t>-Establishing MMAs – especially permanently protected areas that provide good habitat for focal and important species - is one of the best ways that communities can maintain the long-term abundance and health of coastal and marine resources. </a:t>
            </a:r>
          </a:p>
          <a:p>
            <a:pPr marL="0" marR="0">
              <a:lnSpc>
                <a:spcPct val="107000"/>
              </a:lnSpc>
              <a:spcBef>
                <a:spcPts val="0"/>
              </a:spcBef>
              <a:spcAft>
                <a:spcPts val="800"/>
              </a:spcAft>
            </a:pPr>
            <a:r>
              <a:rPr lang="en-US" sz="1200" b="0" i="1" u="none" strike="noStrike" baseline="0" dirty="0">
                <a:solidFill>
                  <a:srgbClr val="231F20"/>
                </a:solidFill>
                <a:latin typeface="GillSans-Regular"/>
              </a:rPr>
              <a:t>-Well designed and managed MMAs help to m</a:t>
            </a:r>
            <a:r>
              <a:rPr lang="en-US" sz="1200" i="1" dirty="0">
                <a:effectLst/>
                <a:latin typeface="Calibri" panose="020F0502020204030204" pitchFamily="34" charset="0"/>
                <a:ea typeface="Calibri" panose="020F0502020204030204" pitchFamily="34" charset="0"/>
                <a:cs typeface="Times New Roman" panose="02020603050405020304" pitchFamily="18" charset="0"/>
              </a:rPr>
              <a:t>aintain or enhance populations of important fishery species, and biodiversity more broadly, to support community food security, livelihoods, and cultural practices. </a:t>
            </a:r>
          </a:p>
          <a:p>
            <a:pPr marL="0" marR="0">
              <a:lnSpc>
                <a:spcPct val="107000"/>
              </a:lnSpc>
              <a:spcBef>
                <a:spcPts val="0"/>
              </a:spcBef>
              <a:spcAft>
                <a:spcPts val="800"/>
              </a:spcAft>
            </a:pPr>
            <a:r>
              <a:rPr lang="en-US" sz="1200" b="0" i="1" u="none" strike="noStrike" baseline="0" dirty="0">
                <a:solidFill>
                  <a:srgbClr val="231F20"/>
                </a:solidFill>
                <a:effectLst/>
                <a:latin typeface="GillSans-Regular"/>
                <a:ea typeface="Calibri" panose="020F0502020204030204" pitchFamily="34" charset="0"/>
                <a:cs typeface="Times New Roman" panose="02020603050405020304" pitchFamily="18" charset="0"/>
              </a:rPr>
              <a:t>-This presentation on design of MMAs is aimed at community leaders, conservation practitioners, and resource managers. We provide an overview of the role of marine managed areas in fisheries management and biodiversity conservation and science-based guidelines for design of MMAs in tropical marine environments of the Pacific.  </a:t>
            </a:r>
          </a:p>
          <a:p>
            <a:pPr marL="0" marR="0">
              <a:lnSpc>
                <a:spcPct val="107000"/>
              </a:lnSpc>
              <a:spcBef>
                <a:spcPts val="0"/>
              </a:spcBef>
              <a:spcAft>
                <a:spcPts val="800"/>
              </a:spcAft>
            </a:pPr>
            <a:endParaRPr lang="en-US" sz="1200" b="0" i="1"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0" i="1" u="none" strike="noStrike" baseline="0" dirty="0">
                <a:solidFill>
                  <a:srgbClr val="231F20"/>
                </a:solidFill>
                <a:effectLst/>
                <a:latin typeface="GillSans-Regular"/>
                <a:ea typeface="Calibri" panose="020F0502020204030204" pitchFamily="34" charset="0"/>
                <a:cs typeface="Times New Roman" panose="02020603050405020304" pitchFamily="18" charset="0"/>
              </a:rPr>
              <a:t>___________________________________________________________________________________________________________</a:t>
            </a:r>
            <a:endParaRPr lang="en-US" sz="1200" b="0" i="0"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i="0" u="sng" strike="noStrike" baseline="0" dirty="0">
                <a:solidFill>
                  <a:srgbClr val="231F20"/>
                </a:solidFill>
                <a:effectLst/>
                <a:latin typeface="GillSans-Regular"/>
                <a:ea typeface="Calibri" panose="020F0502020204030204" pitchFamily="34" charset="0"/>
                <a:cs typeface="Times New Roman" panose="02020603050405020304" pitchFamily="18" charset="0"/>
              </a:rPr>
              <a:t>Scientific rationale and references:</a:t>
            </a:r>
          </a:p>
          <a:p>
            <a:pPr marL="0" marR="0">
              <a:lnSpc>
                <a:spcPct val="107000"/>
              </a:lnSpc>
              <a:spcBef>
                <a:spcPts val="0"/>
              </a:spcBef>
              <a:spcAft>
                <a:spcPts val="800"/>
              </a:spcAft>
            </a:pPr>
            <a:endParaRPr lang="en-US" sz="1200" b="0" i="0"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algn="l"/>
            <a:r>
              <a:rPr lang="en-US" sz="1800" b="0" i="0" u="none" strike="noStrike" baseline="0" dirty="0">
                <a:latin typeface="GillSansMTStd-Book"/>
              </a:rPr>
              <a:t>Marine Managed Areas (MMAs), particularly no-take zones (NTZs), can be powerful tools to address local threats and enhance fisheries productivity, protect biodiversity, and increase resilience to changes in climate and ocean chemistry (Green et al. 2014, Roberts et al. 2017). They can also enhance food security and sustainable livelihoods for communities and other stakeholders.</a:t>
            </a:r>
            <a:endParaRPr lang="en-US" sz="1800" b="0" i="0" u="none" strike="noStrike" baseline="0" dirty="0">
              <a:solidFill>
                <a:srgbClr val="231F20"/>
              </a:solidFill>
              <a:latin typeface="GillSans-Regular"/>
            </a:endParaRPr>
          </a:p>
          <a:p>
            <a:pPr algn="l"/>
            <a:endParaRPr lang="en-US" sz="1800" b="0" i="0" u="none" strike="noStrike" baseline="0" dirty="0">
              <a:solidFill>
                <a:srgbClr val="231F20"/>
              </a:solidFill>
              <a:latin typeface="GillSans-Regular"/>
            </a:endParaRPr>
          </a:p>
          <a:p>
            <a:pPr algn="l"/>
            <a:r>
              <a:rPr lang="en-US" sz="1800" b="0" i="0" u="none" strike="noStrike" baseline="0" dirty="0">
                <a:solidFill>
                  <a:srgbClr val="231F20"/>
                </a:solidFill>
                <a:latin typeface="GillSans-Regular"/>
              </a:rPr>
              <a:t>Presentation overall draws heavily from: </a:t>
            </a:r>
          </a:p>
          <a:p>
            <a:pPr algn="l"/>
            <a:r>
              <a:rPr lang="en-US" sz="1800" b="0" i="0" u="none" strike="noStrike" baseline="0" dirty="0" err="1">
                <a:solidFill>
                  <a:srgbClr val="231F20"/>
                </a:solidFill>
                <a:latin typeface="GillSans-Regular"/>
              </a:rPr>
              <a:t>Gombos</a:t>
            </a:r>
            <a:r>
              <a:rPr lang="en-US" sz="1800" b="0" i="0" u="none" strike="noStrike" baseline="0" dirty="0">
                <a:solidFill>
                  <a:srgbClr val="231F20"/>
                </a:solidFill>
                <a:latin typeface="GillSans-Regular"/>
              </a:rPr>
              <a:t>, M., Atkinson, S., Green, A., &amp; Flower, K. (Eds.). (2013a). Designing Effective Locally Managed Areas in Tropical Marine Environments: A Booklet to Help Sustain Community Benefits through Management for Fisheries, Ecosystems, and Climate Change. Jakarta, Indonesia: USAID Coral Triangle Support Partnership.</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dirty="0">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effectLst/>
                <a:latin typeface="Calibri" panose="020F0502020204030204" pitchFamily="34" charset="0"/>
                <a:ea typeface="Times New Roman" panose="02020603050405020304" pitchFamily="18" charset="0"/>
                <a:cs typeface="Calibri" panose="020F0502020204030204" pitchFamily="34" charset="0"/>
              </a:rPr>
              <a:t>Green, A.L., </a:t>
            </a:r>
            <a:r>
              <a:rPr lang="en-US" sz="1200" dirty="0">
                <a:effectLst/>
                <a:latin typeface="Calibri" panose="020F0502020204030204" pitchFamily="34" charset="0"/>
                <a:ea typeface="Times New Roman" panose="02020603050405020304" pitchFamily="18" charset="0"/>
                <a:cs typeface="Calibri" panose="020F0502020204030204" pitchFamily="34" charset="0"/>
              </a:rPr>
              <a:t>Fernandes, L., </a:t>
            </a:r>
            <a:r>
              <a:rPr lang="en-US" sz="1200" dirty="0" err="1">
                <a:effectLst/>
                <a:latin typeface="Calibri" panose="020F0502020204030204" pitchFamily="34" charset="0"/>
                <a:ea typeface="Times New Roman" panose="02020603050405020304" pitchFamily="18" charset="0"/>
                <a:cs typeface="Calibri" panose="020F0502020204030204" pitchFamily="34" charset="0"/>
              </a:rPr>
              <a:t>Almany</a:t>
            </a:r>
            <a:r>
              <a:rPr lang="en-US" sz="1200" dirty="0">
                <a:effectLst/>
                <a:latin typeface="Calibri" panose="020F0502020204030204" pitchFamily="34" charset="0"/>
                <a:ea typeface="Times New Roman" panose="02020603050405020304" pitchFamily="18" charset="0"/>
                <a:cs typeface="Calibri" panose="020F0502020204030204" pitchFamily="34" charset="0"/>
              </a:rPr>
              <a:t>, G., </a:t>
            </a:r>
            <a:r>
              <a:rPr lang="en-US" sz="1200" dirty="0" err="1">
                <a:effectLst/>
                <a:latin typeface="Calibri" panose="020F0502020204030204" pitchFamily="34" charset="0"/>
                <a:ea typeface="Times New Roman" panose="02020603050405020304" pitchFamily="18" charset="0"/>
                <a:cs typeface="Calibri" panose="020F0502020204030204" pitchFamily="34" charset="0"/>
              </a:rPr>
              <a:t>Abesamis</a:t>
            </a:r>
            <a:r>
              <a:rPr lang="en-US" sz="1200" dirty="0">
                <a:effectLst/>
                <a:latin typeface="Calibri" panose="020F0502020204030204" pitchFamily="34" charset="0"/>
                <a:ea typeface="Times New Roman" panose="02020603050405020304" pitchFamily="18" charset="0"/>
                <a:cs typeface="Calibri" panose="020F0502020204030204" pitchFamily="34" charset="0"/>
              </a:rPr>
              <a:t>, R., McLeod, E., </a:t>
            </a:r>
            <a:r>
              <a:rPr lang="en-US" sz="1200" dirty="0" err="1">
                <a:effectLst/>
                <a:latin typeface="Calibri" panose="020F0502020204030204" pitchFamily="34" charset="0"/>
                <a:ea typeface="Times New Roman" panose="02020603050405020304" pitchFamily="18" charset="0"/>
                <a:cs typeface="Calibri" panose="020F0502020204030204" pitchFamily="34" charset="0"/>
              </a:rPr>
              <a:t>Aliño</a:t>
            </a:r>
            <a:r>
              <a:rPr lang="en-US" sz="1200" dirty="0">
                <a:effectLst/>
                <a:latin typeface="Calibri" panose="020F0502020204030204" pitchFamily="34" charset="0"/>
                <a:ea typeface="Times New Roman" panose="02020603050405020304" pitchFamily="18" charset="0"/>
                <a:cs typeface="Calibri" panose="020F0502020204030204" pitchFamily="34" charset="0"/>
              </a:rPr>
              <a:t>, P., White, A.T., Salm, R., </a:t>
            </a:r>
            <a:r>
              <a:rPr lang="en-US" sz="1200" dirty="0" err="1">
                <a:effectLst/>
                <a:latin typeface="Calibri" panose="020F0502020204030204" pitchFamily="34" charset="0"/>
                <a:ea typeface="Times New Roman" panose="02020603050405020304" pitchFamily="18" charset="0"/>
                <a:cs typeface="Calibri" panose="020F0502020204030204" pitchFamily="34" charset="0"/>
              </a:rPr>
              <a:t>Tanzer</a:t>
            </a:r>
            <a:r>
              <a:rPr lang="en-US" sz="1200" dirty="0">
                <a:effectLst/>
                <a:latin typeface="Calibri" panose="020F0502020204030204" pitchFamily="34" charset="0"/>
                <a:ea typeface="Times New Roman" panose="02020603050405020304" pitchFamily="18" charset="0"/>
                <a:cs typeface="Calibri" panose="020F0502020204030204" pitchFamily="34" charset="0"/>
              </a:rPr>
              <a:t>, J., Pressey, R.L. 2014. Designing marine reserves for fisheries management, biodiversity conservation and climate change adaptation. </a:t>
            </a:r>
            <a:r>
              <a:rPr lang="en-US" sz="1200" i="1" dirty="0">
                <a:effectLst/>
                <a:latin typeface="Calibri" panose="020F0502020204030204" pitchFamily="34" charset="0"/>
                <a:ea typeface="Times New Roman" panose="02020603050405020304" pitchFamily="18" charset="0"/>
                <a:cs typeface="Calibri" panose="020F0502020204030204" pitchFamily="34" charset="0"/>
              </a:rPr>
              <a:t>Coastal Management </a:t>
            </a:r>
            <a:r>
              <a:rPr lang="en-US" sz="1200" dirty="0">
                <a:effectLst/>
                <a:latin typeface="Calibri" panose="020F0502020204030204" pitchFamily="34" charset="0"/>
                <a:ea typeface="Times New Roman" panose="02020603050405020304" pitchFamily="18" charset="0"/>
                <a:cs typeface="Calibri" panose="020F0502020204030204" pitchFamily="34" charset="0"/>
              </a:rPr>
              <a:t>42:143–159.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kern="1200" dirty="0">
              <a:solidFill>
                <a:schemeClr val="tx1"/>
              </a:solidFill>
              <a:effectLst/>
              <a:latin typeface="Calibri" panose="020F0502020204030204" pitchFamily="34" charset="0"/>
              <a:ea typeface="ＭＳ Ｐゴシック" pitchFamily="-65" charset="-128"/>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dirty="0">
                <a:solidFill>
                  <a:schemeClr val="tx1"/>
                </a:solidFill>
                <a:effectLst/>
                <a:latin typeface="Calibri" panose="020F0502020204030204" pitchFamily="34" charset="0"/>
                <a:ea typeface="ＭＳ Ｐゴシック" pitchFamily="-65" charset="-128"/>
                <a:cs typeface="Calibri" panose="020F0502020204030204" pitchFamily="34" charset="0"/>
              </a:rPr>
              <a:t>Green, A.L., </a:t>
            </a:r>
            <a:r>
              <a:rPr lang="en-US" sz="1200" b="0" kern="1200" dirty="0" err="1">
                <a:solidFill>
                  <a:schemeClr val="tx1"/>
                </a:solidFill>
                <a:effectLst/>
                <a:latin typeface="Calibri" panose="020F0502020204030204" pitchFamily="34" charset="0"/>
                <a:ea typeface="ＭＳ Ｐゴシック" pitchFamily="-65" charset="-128"/>
                <a:cs typeface="Calibri" panose="020F0502020204030204" pitchFamily="34" charset="0"/>
              </a:rPr>
              <a:t>Maypa</a:t>
            </a:r>
            <a:r>
              <a:rPr lang="en-US" sz="1200" kern="1200" dirty="0">
                <a:solidFill>
                  <a:schemeClr val="tx1"/>
                </a:solidFill>
                <a:effectLst/>
                <a:latin typeface="Calibri" panose="020F0502020204030204" pitchFamily="34" charset="0"/>
                <a:ea typeface="ＭＳ Ｐゴシック" pitchFamily="-65" charset="-128"/>
                <a:cs typeface="Calibri" panose="020F0502020204030204" pitchFamily="34" charset="0"/>
              </a:rPr>
              <a:t>, A.P, </a:t>
            </a:r>
            <a:r>
              <a:rPr lang="en-US" sz="1200" kern="1200" dirty="0" err="1">
                <a:solidFill>
                  <a:schemeClr val="tx1"/>
                </a:solidFill>
                <a:effectLst/>
                <a:latin typeface="Calibri" panose="020F0502020204030204" pitchFamily="34" charset="0"/>
                <a:ea typeface="ＭＳ Ｐゴシック" pitchFamily="-65" charset="-128"/>
                <a:cs typeface="Calibri" panose="020F0502020204030204" pitchFamily="34" charset="0"/>
              </a:rPr>
              <a:t>Almany</a:t>
            </a:r>
            <a:r>
              <a:rPr lang="en-US" sz="1200" kern="1200" dirty="0">
                <a:solidFill>
                  <a:schemeClr val="tx1"/>
                </a:solidFill>
                <a:effectLst/>
                <a:latin typeface="Calibri" panose="020F0502020204030204" pitchFamily="34" charset="0"/>
                <a:ea typeface="ＭＳ Ｐゴシック" pitchFamily="-65" charset="-128"/>
                <a:cs typeface="Calibri" panose="020F0502020204030204" pitchFamily="34" charset="0"/>
              </a:rPr>
              <a:t>, G.R., Rhodes, K.L., Weeks, R., </a:t>
            </a:r>
            <a:r>
              <a:rPr lang="en-US" sz="1200" kern="1200" dirty="0" err="1">
                <a:solidFill>
                  <a:schemeClr val="tx1"/>
                </a:solidFill>
                <a:effectLst/>
                <a:latin typeface="Calibri" panose="020F0502020204030204" pitchFamily="34" charset="0"/>
                <a:ea typeface="ＭＳ Ｐゴシック" pitchFamily="-65" charset="-128"/>
                <a:cs typeface="Calibri" panose="020F0502020204030204" pitchFamily="34" charset="0"/>
              </a:rPr>
              <a:t>Abesamis</a:t>
            </a:r>
            <a:r>
              <a:rPr lang="en-US" sz="1200" kern="1200" dirty="0">
                <a:solidFill>
                  <a:schemeClr val="tx1"/>
                </a:solidFill>
                <a:effectLst/>
                <a:latin typeface="Calibri" panose="020F0502020204030204" pitchFamily="34" charset="0"/>
                <a:ea typeface="ＭＳ Ｐゴシック" pitchFamily="-65" charset="-128"/>
                <a:cs typeface="Calibri" panose="020F0502020204030204" pitchFamily="34" charset="0"/>
              </a:rPr>
              <a:t>, R.A., Gleason, M.G., </a:t>
            </a:r>
            <a:r>
              <a:rPr lang="en-US" sz="1200" kern="1200" dirty="0" err="1">
                <a:solidFill>
                  <a:schemeClr val="tx1"/>
                </a:solidFill>
                <a:effectLst/>
                <a:latin typeface="Calibri" panose="020F0502020204030204" pitchFamily="34" charset="0"/>
                <a:ea typeface="ＭＳ Ｐゴシック" pitchFamily="-65" charset="-128"/>
                <a:cs typeface="Calibri" panose="020F0502020204030204" pitchFamily="34" charset="0"/>
              </a:rPr>
              <a:t>Mumby</a:t>
            </a:r>
            <a:r>
              <a:rPr lang="en-US" sz="1200" kern="1200" dirty="0">
                <a:solidFill>
                  <a:schemeClr val="tx1"/>
                </a:solidFill>
                <a:effectLst/>
                <a:latin typeface="Calibri" panose="020F0502020204030204" pitchFamily="34" charset="0"/>
                <a:ea typeface="ＭＳ Ｐゴシック" pitchFamily="-65" charset="-128"/>
                <a:cs typeface="Calibri" panose="020F0502020204030204" pitchFamily="34" charset="0"/>
              </a:rPr>
              <a:t>, P.J. and White, A.T. 2015. Larval dispersal and movement patterns of coral reef fishes, and implications for marine reserve network design. </a:t>
            </a:r>
            <a:r>
              <a:rPr lang="en-US" sz="1200" i="1" kern="1200" dirty="0">
                <a:solidFill>
                  <a:schemeClr val="tx1"/>
                </a:solidFill>
                <a:effectLst/>
                <a:latin typeface="Calibri" panose="020F0502020204030204" pitchFamily="34" charset="0"/>
                <a:ea typeface="ＭＳ Ｐゴシック" pitchFamily="-65" charset="-128"/>
                <a:cs typeface="Calibri" panose="020F0502020204030204" pitchFamily="34" charset="0"/>
              </a:rPr>
              <a:t>Biological Reviews </a:t>
            </a:r>
            <a:r>
              <a:rPr lang="en-US" sz="1200" kern="1200" dirty="0">
                <a:solidFill>
                  <a:schemeClr val="tx1"/>
                </a:solidFill>
                <a:effectLst/>
                <a:latin typeface="Calibri" panose="020F0502020204030204" pitchFamily="34" charset="0"/>
                <a:ea typeface="ＭＳ Ｐゴシック" pitchFamily="-65" charset="-128"/>
                <a:cs typeface="Calibri" panose="020F0502020204030204" pitchFamily="34" charset="0"/>
              </a:rPr>
              <a:t>90 (4): 1215-1247. </a:t>
            </a:r>
            <a:endParaRPr lang="en-US" sz="1200" dirty="0">
              <a:latin typeface="Calibri" panose="020F0502020204030204" pitchFamily="34" charset="0"/>
              <a:ea typeface="ＭＳ Ｐゴシック" pitchFamily="-65" charset="-128"/>
              <a:cs typeface="Calibri" panose="020F0502020204030204" pitchFamily="34" charset="0"/>
            </a:endParaRPr>
          </a:p>
          <a:p>
            <a:pPr algn="l"/>
            <a:endParaRPr lang="en-US" sz="1200" b="0" i="0"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algn="l"/>
            <a:r>
              <a:rPr lang="en-US" sz="1800" b="0" i="0" u="none" strike="noStrike" baseline="0" dirty="0">
                <a:latin typeface="GillSansMTStd-Book"/>
              </a:rPr>
              <a:t>Green, A.L., </a:t>
            </a:r>
            <a:r>
              <a:rPr lang="en-US" sz="1800" b="0" i="0" u="none" strike="noStrike" baseline="0" dirty="0" err="1">
                <a:latin typeface="GillSansMTStd-Book"/>
              </a:rPr>
              <a:t>Fajariyanto</a:t>
            </a:r>
            <a:r>
              <a:rPr lang="en-US" sz="1800" b="0" i="0" u="none" strike="noStrike" baseline="0" dirty="0">
                <a:latin typeface="GillSansMTStd-Book"/>
              </a:rPr>
              <a:t>, Y., </a:t>
            </a:r>
            <a:r>
              <a:rPr lang="en-US" sz="1800" b="0" i="0" u="none" strike="noStrike" baseline="0" dirty="0" err="1">
                <a:latin typeface="GillSansMTStd-Book"/>
              </a:rPr>
              <a:t>Lionata</a:t>
            </a:r>
            <a:r>
              <a:rPr lang="en-US" sz="1800" b="0" i="0" u="none" strike="noStrike" baseline="0" dirty="0">
                <a:latin typeface="GillSansMTStd-Book"/>
              </a:rPr>
              <a:t>, H., </a:t>
            </a:r>
            <a:r>
              <a:rPr lang="en-US" sz="1800" b="0" i="0" u="none" strike="noStrike" baseline="0" dirty="0" err="1">
                <a:latin typeface="GillSansMTStd-Book"/>
              </a:rPr>
              <a:t>Ramadyan</a:t>
            </a:r>
            <a:r>
              <a:rPr lang="en-US" sz="1800" b="0" i="0" u="none" strike="noStrike" baseline="0" dirty="0">
                <a:latin typeface="GillSansMTStd-Book"/>
              </a:rPr>
              <a:t>, F., Tighe, S., White, A., </a:t>
            </a:r>
            <a:r>
              <a:rPr lang="en-US" sz="1800" b="0" i="0" u="none" strike="noStrike" baseline="0" dirty="0" err="1">
                <a:latin typeface="GillSansMTStd-Book"/>
              </a:rPr>
              <a:t>Gunawan</a:t>
            </a:r>
            <a:r>
              <a:rPr lang="en-US" sz="1800" b="0" i="0" u="none" strike="noStrike" baseline="0" dirty="0">
                <a:latin typeface="GillSansMTStd-Book"/>
              </a:rPr>
              <a:t>, T., </a:t>
            </a:r>
            <a:r>
              <a:rPr lang="en-US" sz="1800" b="0" i="0" u="none" strike="noStrike" baseline="0" dirty="0" err="1">
                <a:latin typeface="GillSansMTStd-Book"/>
              </a:rPr>
              <a:t>Rudyanto</a:t>
            </a:r>
            <a:r>
              <a:rPr lang="en-US" sz="1800" b="0" i="0" u="none" strike="noStrike" baseline="0" dirty="0">
                <a:latin typeface="GillSansMTStd-Book"/>
              </a:rPr>
              <a:t>, and </a:t>
            </a:r>
            <a:r>
              <a:rPr lang="en-US" sz="1800" b="0" i="0" u="none" strike="noStrike" baseline="0" dirty="0" err="1">
                <a:latin typeface="GillSansMTStd-Book"/>
              </a:rPr>
              <a:t>Minarputi</a:t>
            </a:r>
            <a:r>
              <a:rPr lang="en-US" sz="1800" b="0" i="0" u="none" strike="noStrike" baseline="0" dirty="0">
                <a:latin typeface="GillSansMTStd-Book"/>
              </a:rPr>
              <a:t>, N. 2020. </a:t>
            </a:r>
            <a:r>
              <a:rPr lang="en-US" sz="1800" b="0" i="1" u="none" strike="noStrike" baseline="0" dirty="0">
                <a:latin typeface="GillSansMTStd-BookItalic"/>
              </a:rPr>
              <a:t>A Guide, Framework and Example:</a:t>
            </a:r>
          </a:p>
          <a:p>
            <a:pPr algn="l"/>
            <a:r>
              <a:rPr lang="en-US" sz="1800" b="0" i="1" u="none" strike="noStrike" baseline="0" dirty="0">
                <a:latin typeface="GillSansMTStd-BookItalic"/>
              </a:rPr>
              <a:t>Designing Marine Protected Areas and Marine Protected Area Networks to Benefit People and Nature in Indonesia. </a:t>
            </a:r>
            <a:r>
              <a:rPr lang="en-US" sz="1800" b="0" i="0" u="none" strike="noStrike" baseline="0" dirty="0">
                <a:latin typeface="GillSansMTStd-Book"/>
              </a:rPr>
              <a:t>Report prepared by The Nature Conservancy (TNC) for the USAID Sustainable Ecosystems Advanced Project, 90 pp.</a:t>
            </a:r>
          </a:p>
          <a:p>
            <a:pPr algn="l"/>
            <a:endPar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endParaRPr>
          </a:p>
          <a:p>
            <a:pPr algn="l"/>
            <a:r>
              <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rPr>
              <a:t>FAO (2011). FISHERIES MANAGEMENT 4. Marine protected areas and Fisheries. FAO TECHNICAL GUIDELINES FOR RESPONSIBLE FISHERIES. Suppl 4.</a:t>
            </a:r>
          </a:p>
          <a:p>
            <a:pPr algn="l"/>
            <a:r>
              <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rPr>
              <a:t>Copied directly from FAO Technical Report.</a:t>
            </a:r>
          </a:p>
          <a:p>
            <a:pPr algn="l"/>
            <a:endPar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endParaRPr>
          </a:p>
          <a:p>
            <a:pPr algn="l"/>
            <a:r>
              <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rPr>
              <a:t>FISHPATH  [</a:t>
            </a:r>
            <a:r>
              <a:rPr lang="en-US" sz="1800" b="0" i="0" u="none" strike="noStrike" baseline="0" dirty="0">
                <a:solidFill>
                  <a:srgbClr val="FF0000"/>
                </a:solidFill>
                <a:effectLst/>
                <a:latin typeface="GillSansMTStd-Book"/>
                <a:ea typeface="Calibri" panose="020F0502020204030204" pitchFamily="34" charset="0"/>
                <a:cs typeface="Times New Roman" panose="02020603050405020304" pitchFamily="18" charset="0"/>
              </a:rPr>
              <a:t>www.fishpath.org] </a:t>
            </a:r>
            <a:r>
              <a:rPr lang="en-US" sz="1800" b="0" i="0" u="none" strike="noStrike" baseline="0" dirty="0">
                <a:solidFill>
                  <a:srgbClr val="231F20"/>
                </a:solidFill>
                <a:effectLst/>
                <a:latin typeface="GillSansMTStd-Book"/>
                <a:ea typeface="Calibri" panose="020F0502020204030204" pitchFamily="34" charset="0"/>
                <a:cs typeface="Times New Roman" panose="02020603050405020304" pitchFamily="18" charset="0"/>
              </a:rPr>
              <a:t>– outputs on spatial management considerations, assumptions, and caveats. </a:t>
            </a:r>
            <a:endParaRPr lang="en-US" sz="1200" b="0" i="0"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0" i="1" u="none" strike="noStrike" baseline="0" dirty="0">
              <a:solidFill>
                <a:srgbClr val="231F20"/>
              </a:solidFill>
              <a:effectLst/>
              <a:latin typeface="GillSans-Regular"/>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i="1" dirty="0">
              <a:effectLst/>
              <a:latin typeface="Calibri" panose="020F0502020204030204" pitchFamily="34" charset="0"/>
              <a:ea typeface="Calibri" panose="020F0502020204030204" pitchFamily="34" charset="0"/>
              <a:cs typeface="Times New Roman" panose="02020603050405020304" pitchFamily="18" charset="0"/>
            </a:endParaRPr>
          </a:p>
          <a:p>
            <a:pPr marL="171673" indent="-171673" defTabSz="915589">
              <a:buFontTx/>
              <a:buChar char="-"/>
              <a:defRPr/>
            </a:pPr>
            <a:endParaRPr lang="en-US" b="1" i="1" dirty="0"/>
          </a:p>
        </p:txBody>
      </p:sp>
    </p:spTree>
    <p:extLst>
      <p:ext uri="{BB962C8B-B14F-4D97-AF65-F5344CB8AC3E}">
        <p14:creationId xmlns:p14="http://schemas.microsoft.com/office/powerpoint/2010/main" val="241220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10</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10</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1" i="1" dirty="0"/>
              <a:t>Image credit</a:t>
            </a:r>
            <a:r>
              <a:rPr lang="en-US" b="0" i="1" dirty="0"/>
              <a:t>: Green et al 2009.</a:t>
            </a:r>
          </a:p>
          <a:p>
            <a:pPr marL="0" indent="0" defTabSz="915589">
              <a:buFontTx/>
              <a:buNone/>
              <a:defRPr/>
            </a:pPr>
            <a:r>
              <a:rPr lang="en-US" b="1" i="1" dirty="0"/>
              <a:t>Key Messages:</a:t>
            </a:r>
          </a:p>
          <a:p>
            <a:pPr algn="l"/>
            <a:r>
              <a:rPr lang="en-US" sz="1200" b="0" i="1" u="none" strike="noStrike" baseline="0" dirty="0">
                <a:solidFill>
                  <a:srgbClr val="231F20"/>
                </a:solidFill>
                <a:latin typeface="GillSans-Regular"/>
              </a:rPr>
              <a:t>- Individual MMAs are important for maintaining the health of local natural resources and the community. However, it’s also important to know that marine resources are connected to other areas through wind, currents, and the movement patterns of species. The health of one system often depends on the health of nearby and connected systems. Therefore, if you only manage one small area, it can be difficult to protect the system’s overall health in the long term and only some kinds of management objectives can be achieved at the local scale. </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5589" rtl="0" eaLnBrk="1" fontAlgn="auto" latinLnBrk="0" hangingPunct="1">
              <a:lnSpc>
                <a:spcPct val="100000"/>
              </a:lnSpc>
              <a:spcBef>
                <a:spcPts val="0"/>
              </a:spcBef>
              <a:spcAft>
                <a:spcPts val="0"/>
              </a:spcAft>
              <a:buClrTx/>
              <a:buSzTx/>
              <a:buFontTx/>
              <a:buNone/>
              <a:tabLst/>
              <a:defRPr/>
            </a:pPr>
            <a:r>
              <a:rPr lang="en-US" b="0" i="1" dirty="0"/>
              <a:t>-MMA Networks are </a:t>
            </a:r>
            <a:r>
              <a:rPr lang="en-AU" sz="1200" i="1" kern="1200" dirty="0">
                <a:solidFill>
                  <a:schemeClr val="tx1"/>
                </a:solidFill>
                <a:effectLst/>
                <a:latin typeface="Arial" pitchFamily="-106" charset="0"/>
                <a:ea typeface="ＭＳ Ｐゴシック" pitchFamily="-65" charset="-128"/>
                <a:cs typeface="ＭＳ Ｐゴシック" pitchFamily="-65" charset="-128"/>
              </a:rPr>
              <a:t>a collection of individual areas that are ecologically connected. For the same amount of spatial coverage, networks of MPAs can potentially deliver most of the benefits of well managed individual MPAs, but with less costs due to greater flexibility and diversity in size, shape, distribution and location. They can also deliver additional benefits by increasing the chance of protecting multiple examples of features of interest, spreading the risk from threats across a larger spatial scale, and enhancing the probability of overall persistence of habitats, populations and species (by acting as mutually replenishing networks to facilitate recovery after disturbances. </a:t>
            </a:r>
          </a:p>
          <a:p>
            <a:pPr marL="0" indent="0" defTabSz="915589">
              <a:buFontTx/>
              <a:buNone/>
              <a:defRPr/>
            </a:pPr>
            <a:endParaRPr lang="en-US" sz="1200" b="0" i="1" u="none" strike="noStrike" baseline="0" dirty="0">
              <a:solidFill>
                <a:srgbClr val="231F20"/>
              </a:solidFill>
              <a:latin typeface="GillSans-Regular"/>
            </a:endParaRPr>
          </a:p>
          <a:p>
            <a:pPr algn="l"/>
            <a:r>
              <a:rPr lang="en-US" sz="1200" b="0" i="1" u="none" strike="noStrike" baseline="0" dirty="0">
                <a:solidFill>
                  <a:srgbClr val="231F20"/>
                </a:solidFill>
                <a:latin typeface="GillSans-Regular"/>
              </a:rPr>
              <a:t>-Therefore some management objectives may require working with nearby communities to manage larger connected areas through the establishment of MMA networks across a broader seascape. </a:t>
            </a:r>
            <a:r>
              <a:rPr lang="en-AU" sz="1200" i="1" dirty="0">
                <a:effectLst/>
                <a:latin typeface="Gill Sans MT" panose="020B0502020104020203" pitchFamily="34" charset="0"/>
                <a:ea typeface="Calibri" panose="020F0502020204030204" pitchFamily="34" charset="0"/>
                <a:cs typeface="Arial" panose="020B0604020202020204" pitchFamily="34" charset="0"/>
              </a:rPr>
              <a:t>As an example, a resilient network of MPAs was designed for </a:t>
            </a:r>
            <a:r>
              <a:rPr lang="en-AU" sz="1200" i="1" dirty="0" err="1">
                <a:effectLst/>
                <a:latin typeface="Gill Sans MT" panose="020B0502020104020203" pitchFamily="34" charset="0"/>
                <a:ea typeface="Calibri" panose="020F0502020204030204" pitchFamily="34" charset="0"/>
                <a:cs typeface="Arial" panose="020B0604020202020204" pitchFamily="34" charset="0"/>
              </a:rPr>
              <a:t>Kimbe</a:t>
            </a:r>
            <a:r>
              <a:rPr lang="en-AU" sz="1200" i="1" dirty="0">
                <a:effectLst/>
                <a:latin typeface="Gill Sans MT" panose="020B0502020104020203" pitchFamily="34" charset="0"/>
                <a:ea typeface="Calibri" panose="020F0502020204030204" pitchFamily="34" charset="0"/>
                <a:cs typeface="Arial" panose="020B0604020202020204" pitchFamily="34" charset="0"/>
              </a:rPr>
              <a:t> Bay in Papua New Guinea and, where possible, t</a:t>
            </a:r>
            <a:r>
              <a:rPr lang="en-AU" sz="1200" i="1" spc="-5" dirty="0">
                <a:effectLst/>
                <a:latin typeface="Gill Sans MT" panose="020B0502020104020203" pitchFamily="34" charset="0"/>
                <a:ea typeface="Calibri" panose="020F0502020204030204" pitchFamily="34" charset="0"/>
                <a:cs typeface="Arial" panose="020B0604020202020204" pitchFamily="34" charset="0"/>
              </a:rPr>
              <a:t>he design included at least three widely separated examples of each major habitat type. </a:t>
            </a:r>
          </a:p>
          <a:p>
            <a:pPr algn="l"/>
            <a:r>
              <a:rPr lang="en-US" sz="1200" b="0" i="1" u="none" strike="noStrike" baseline="0" dirty="0">
                <a:solidFill>
                  <a:srgbClr val="231F20"/>
                </a:solidFill>
                <a:latin typeface="GillSans-Regular"/>
              </a:rPr>
              <a:t>_______________________________________________________________________________________</a:t>
            </a:r>
          </a:p>
          <a:p>
            <a:pPr algn="l"/>
            <a:r>
              <a:rPr lang="en-US" sz="1200" b="1" i="1" u="none" strike="noStrike" baseline="0" dirty="0">
                <a:solidFill>
                  <a:srgbClr val="231F20"/>
                </a:solidFill>
                <a:latin typeface="GillSans-Regular"/>
              </a:rPr>
              <a:t>Scientific Rationale and References:</a:t>
            </a:r>
          </a:p>
          <a:p>
            <a:pPr algn="l"/>
            <a:endParaRPr lang="en-US" sz="1200" b="0" i="0" u="none" strike="noStrike" baseline="0" dirty="0">
              <a:solidFill>
                <a:srgbClr val="231F20"/>
              </a:solidFill>
              <a:latin typeface="GillSans-Regular"/>
            </a:endParaRPr>
          </a:p>
          <a:p>
            <a:pPr algn="l"/>
            <a:r>
              <a:rPr lang="en-US" sz="1800" b="0" i="0" u="none" strike="noStrike" baseline="0" dirty="0">
                <a:latin typeface="GillSansMTStd-Book"/>
              </a:rPr>
              <a:t>MPA Networks can deliver additional benefits by acting as mutually replenishing networks to facilitate recovery after disturbances (see review in Green et al. 2020), allow crucial spatial links needed to support ecosystem connectivity, and reduce socioeconomic impacts.</a:t>
            </a:r>
            <a:endParaRPr lang="en-US" sz="1200" b="0" i="0" u="none" strike="noStrike" baseline="0" dirty="0">
              <a:solidFill>
                <a:srgbClr val="231F20"/>
              </a:solidFill>
              <a:latin typeface="GillSans-Regular"/>
            </a:endParaRPr>
          </a:p>
          <a:p>
            <a:pPr algn="l"/>
            <a:endParaRPr lang="en-US" sz="1200" b="0" i="0" u="none" strike="noStrike" baseline="0" dirty="0">
              <a:solidFill>
                <a:srgbClr val="231F20"/>
              </a:solidFill>
              <a:latin typeface="GillSans-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Gill Sans MT" panose="020B0502020104020203" pitchFamily="34" charset="0"/>
                <a:ea typeface="Calibri" panose="020F0502020204030204" pitchFamily="34" charset="0"/>
                <a:cs typeface="Arial" panose="020B0604020202020204" pitchFamily="34" charset="0"/>
              </a:rPr>
              <a:t>Green et al (2009). For this example, a resilient network of MPAs was designed for </a:t>
            </a:r>
            <a:r>
              <a:rPr lang="en-AU" sz="1200" dirty="0" err="1">
                <a:effectLst/>
                <a:latin typeface="Gill Sans MT" panose="020B0502020104020203" pitchFamily="34" charset="0"/>
                <a:ea typeface="Calibri" panose="020F0502020204030204" pitchFamily="34" charset="0"/>
                <a:cs typeface="Arial" panose="020B0604020202020204" pitchFamily="34" charset="0"/>
              </a:rPr>
              <a:t>Kimbe</a:t>
            </a:r>
            <a:r>
              <a:rPr lang="en-AU" sz="1200" dirty="0">
                <a:effectLst/>
                <a:latin typeface="Gill Sans MT" panose="020B0502020104020203" pitchFamily="34" charset="0"/>
                <a:ea typeface="Calibri" panose="020F0502020204030204" pitchFamily="34" charset="0"/>
                <a:cs typeface="Arial" panose="020B0604020202020204" pitchFamily="34" charset="0"/>
              </a:rPr>
              <a:t> Bay in Papua New Guinea. Where possible, t</a:t>
            </a:r>
            <a:r>
              <a:rPr lang="en-AU" sz="1200" spc="-5" dirty="0">
                <a:effectLst/>
                <a:latin typeface="Gill Sans MT" panose="020B0502020104020203" pitchFamily="34" charset="0"/>
                <a:ea typeface="Calibri" panose="020F0502020204030204" pitchFamily="34" charset="0"/>
                <a:cs typeface="Arial" panose="020B0604020202020204" pitchFamily="34" charset="0"/>
              </a:rPr>
              <a:t>he design includes at least three widely separated examples of each major habitat type in Areas of Interest (to be considered as </a:t>
            </a:r>
            <a:r>
              <a:rPr lang="en-AU" sz="1200" dirty="0">
                <a:effectLst/>
                <a:latin typeface="Gill Sans MT" panose="020B0502020104020203" pitchFamily="34" charset="0"/>
                <a:ea typeface="Calibri" panose="020F0502020204030204" pitchFamily="34" charset="0"/>
                <a:cs typeface="Arial" panose="020B0604020202020204" pitchFamily="34" charset="0"/>
              </a:rPr>
              <a:t>potential areas for establishing new MPAs).</a:t>
            </a:r>
            <a:r>
              <a:rPr lang="en-AU" sz="1200" spc="-5" dirty="0">
                <a:effectLst/>
                <a:latin typeface="Gill Sans MT" panose="020B0502020104020203" pitchFamily="34" charset="0"/>
                <a:ea typeface="Calibri" panose="020F0502020204030204" pitchFamily="34" charset="0"/>
                <a:cs typeface="Arial" panose="020B0604020202020204" pitchFamily="34" charset="0"/>
              </a:rPr>
              <a:t>  Locally managed marine areas (MMAs) have now been established in many of these AOIs by local communities (Weeks et al. 2014). </a:t>
            </a:r>
            <a:endParaRPr lang="en-AU" sz="1200" dirty="0">
              <a:effectLst/>
              <a:latin typeface="Gill Sans MT" panose="020B0502020104020203" pitchFamily="34" charset="0"/>
              <a:ea typeface="Calibri" panose="020F0502020204030204" pitchFamily="34" charset="0"/>
              <a:cs typeface="Arial" panose="020B0604020202020204" pitchFamily="34" charset="0"/>
            </a:endParaRPr>
          </a:p>
          <a:p>
            <a:pPr algn="l"/>
            <a:endParaRPr lang="en-US" sz="1200" b="0" i="0" u="none" strike="noStrike" baseline="0" dirty="0">
              <a:solidFill>
                <a:srgbClr val="231F20"/>
              </a:solidFill>
              <a:latin typeface="GillSans-Regular"/>
            </a:endParaRPr>
          </a:p>
          <a:p>
            <a:pPr algn="l"/>
            <a:r>
              <a:rPr lang="en-US" sz="1200" b="0" i="0" u="none" strike="noStrike" baseline="0" dirty="0" err="1">
                <a:solidFill>
                  <a:srgbClr val="231F20"/>
                </a:solidFill>
                <a:latin typeface="GillSans-Regular"/>
              </a:rPr>
              <a:t>Gombos</a:t>
            </a:r>
            <a:r>
              <a:rPr lang="en-US" sz="1200" b="0" i="0" u="none" strike="noStrike" baseline="0" dirty="0">
                <a:solidFill>
                  <a:srgbClr val="231F20"/>
                </a:solidFill>
                <a:latin typeface="GillSans-Regular"/>
              </a:rPr>
              <a:t> et al. (2013a). – provided definition of MMAs networks used above. </a:t>
            </a:r>
          </a:p>
          <a:p>
            <a:pPr algn="l"/>
            <a:endParaRPr lang="en-US" sz="1200" b="0" i="1" u="none" strike="noStrike" baseline="0" dirty="0">
              <a:solidFill>
                <a:srgbClr val="231F20"/>
              </a:solidFill>
              <a:latin typeface="GillSans-Regular"/>
            </a:endParaRPr>
          </a:p>
          <a:p>
            <a:pPr algn="l"/>
            <a:r>
              <a:rPr lang="en-US" sz="1200" b="0" i="0" u="none" strike="noStrike" baseline="0" dirty="0">
                <a:solidFill>
                  <a:srgbClr val="231F20"/>
                </a:solidFill>
                <a:latin typeface="GillSans-Regular"/>
              </a:rPr>
              <a:t>From Green et al. 2014: “Marine reserve networks are collections of individual reserves that are ecologically connected (Dudley 2008; IUCN-WCPA 2008). Such networks can deliver additional benefits through mutual replenishment of individual reserves (e.g., Harrison et al. 2012), which facilitates recovery after disturbance (McLeod et al. 2009). The design and effective management of ecological networks of marine reserves is critical to maximize their benefits to fisheries management, biodiversity conservation, and climate change adaptation (Walmsley and White 2003; McLeod et al. 2009; Gaines et al.</a:t>
            </a:r>
          </a:p>
          <a:p>
            <a:pPr algn="l"/>
            <a:r>
              <a:rPr lang="en-US" sz="1200" b="0" i="0" u="none" strike="noStrike" baseline="0" dirty="0">
                <a:solidFill>
                  <a:srgbClr val="231F20"/>
                </a:solidFill>
                <a:latin typeface="GillSans-Regular"/>
              </a:rPr>
              <a:t>2010). Existing ecological guidelines for designing marine reserve networks have focused on achieving either fisheries (e.g., Fogarty and Botsford 2007), biodiversity (e.g., </a:t>
            </a:r>
            <a:r>
              <a:rPr lang="en-US" sz="1200" b="0" i="0" u="none" strike="noStrike" baseline="0" dirty="0" err="1">
                <a:solidFill>
                  <a:srgbClr val="231F20"/>
                </a:solidFill>
                <a:latin typeface="GillSans-Regular"/>
              </a:rPr>
              <a:t>Almany</a:t>
            </a:r>
            <a:r>
              <a:rPr lang="en-US" sz="1200" b="0" i="0" u="none" strike="noStrike" baseline="0" dirty="0">
                <a:solidFill>
                  <a:srgbClr val="231F20"/>
                </a:solidFill>
                <a:latin typeface="GillSans-Regular"/>
              </a:rPr>
              <a:t> et al. 2009) or climate change (e.g., McLeod et al. 2012) objectives independently, or fisheries and biodiversity (Roberts et al. 2003; Gaines et al. 2010) or biodiversity and climate change (McLeod et al. 2009) objectives combined. While there are many similarities among guidelines for achieving different objectives, there are some key differences, particularly regarding marine reserve size and duration of protection (i.e., permanent, long or short term, or periodic closures). Consequently, marine reserves designed to maximize fisheries benefits are seldom designed to maximize their contribution to protecting the full range of biodiversity in the face of climate change (e.g., Hamilton, </a:t>
            </a:r>
            <a:r>
              <a:rPr lang="en-US" sz="1200" b="0" i="0" u="none" strike="noStrike" baseline="0" dirty="0" err="1">
                <a:solidFill>
                  <a:srgbClr val="231F20"/>
                </a:solidFill>
                <a:latin typeface="GillSans-Regular"/>
              </a:rPr>
              <a:t>Potuku</a:t>
            </a:r>
            <a:r>
              <a:rPr lang="en-US" sz="1200" b="0" i="0" u="none" strike="noStrike" baseline="0" dirty="0">
                <a:solidFill>
                  <a:srgbClr val="231F20"/>
                </a:solidFill>
                <a:latin typeface="GillSans-Regular"/>
              </a:rPr>
              <a:t>, and </a:t>
            </a:r>
            <a:r>
              <a:rPr lang="en-US" sz="1200" b="0" i="0" u="none" strike="noStrike" baseline="0" dirty="0" err="1">
                <a:solidFill>
                  <a:srgbClr val="231F20"/>
                </a:solidFill>
                <a:latin typeface="GillSans-Regular"/>
              </a:rPr>
              <a:t>Montambault</a:t>
            </a:r>
            <a:r>
              <a:rPr lang="en-US" sz="1200" b="0" i="0" u="none" strike="noStrike" baseline="0" dirty="0">
                <a:solidFill>
                  <a:srgbClr val="231F20"/>
                </a:solidFill>
                <a:latin typeface="GillSans-Regular"/>
              </a:rPr>
              <a:t> 2011).</a:t>
            </a:r>
            <a:r>
              <a:rPr lang="en-US" sz="1200" b="0" i="1" u="none" strike="noStrike" baseline="0" dirty="0">
                <a:solidFill>
                  <a:srgbClr val="231F20"/>
                </a:solidFill>
                <a:latin typeface="GillSans-Regular"/>
              </a:rPr>
              <a:t>“</a:t>
            </a:r>
          </a:p>
          <a:p>
            <a:pPr algn="l"/>
            <a:endParaRPr lang="en-US" sz="1200" b="0" i="0" u="none" strike="noStrike" baseline="0" dirty="0">
              <a:solidFill>
                <a:srgbClr val="231F20"/>
              </a:solidFill>
              <a:latin typeface="GillSans-Regular"/>
            </a:endParaRPr>
          </a:p>
          <a:p>
            <a:pPr algn="l"/>
            <a:endParaRPr lang="en-US" b="0" i="1" dirty="0"/>
          </a:p>
          <a:p>
            <a:pPr algn="l"/>
            <a:endParaRPr lang="en-US" b="0" i="1" dirty="0"/>
          </a:p>
          <a:p>
            <a:pPr algn="l"/>
            <a:endParaRPr lang="en-US" b="0" i="1" dirty="0"/>
          </a:p>
          <a:p>
            <a:pPr algn="l"/>
            <a:endParaRPr lang="en-US" b="0" i="1" dirty="0"/>
          </a:p>
          <a:p>
            <a:pPr marL="171673" indent="-171673" defTabSz="915589">
              <a:buFontTx/>
              <a:buChar char="-"/>
              <a:defRPr/>
            </a:pPr>
            <a:endParaRPr lang="en-US" b="1" i="1" dirty="0"/>
          </a:p>
          <a:p>
            <a:pPr marL="171673" indent="-171673" defTabSz="915589">
              <a:buFontTx/>
              <a:buChar char="-"/>
              <a:defRPr/>
            </a:pPr>
            <a:endParaRPr lang="en-US" b="1" i="1" dirty="0"/>
          </a:p>
        </p:txBody>
      </p:sp>
    </p:spTree>
    <p:extLst>
      <p:ext uri="{BB962C8B-B14F-4D97-AF65-F5344CB8AC3E}">
        <p14:creationId xmlns:p14="http://schemas.microsoft.com/office/powerpoint/2010/main" val="230426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11</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11</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200" b="1" i="1" kern="1200" dirty="0">
                <a:solidFill>
                  <a:schemeClr val="tx1"/>
                </a:solidFill>
                <a:effectLst/>
                <a:latin typeface="Arial" pitchFamily="-106" charset="0"/>
                <a:ea typeface="ＭＳ Ｐゴシック" pitchFamily="-65" charset="-128"/>
                <a:cs typeface="ＭＳ Ｐゴシック" pitchFamily="-65" charset="-128"/>
              </a:rPr>
              <a:t>Key Messages</a:t>
            </a:r>
            <a:r>
              <a:rPr lang="en-US" sz="1200" i="1" kern="1200" dirty="0">
                <a:solidFill>
                  <a:schemeClr val="tx1"/>
                </a:solidFill>
                <a:effectLst/>
                <a:latin typeface="Arial" pitchFamily="-106" charset="0"/>
                <a:ea typeface="ＭＳ Ｐゴシック" pitchFamily="-65" charset="-128"/>
                <a:cs typeface="ＭＳ Ｐゴシック" pitchFamily="-65" charset="-128"/>
              </a:rPr>
              <a: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i="1" kern="1200" dirty="0">
                <a:solidFill>
                  <a:schemeClr val="tx1"/>
                </a:solidFill>
                <a:effectLst/>
                <a:latin typeface="Arial" pitchFamily="-106" charset="0"/>
                <a:ea typeface="ＭＳ Ｐゴシック" pitchFamily="-65" charset="-128"/>
                <a:cs typeface="ＭＳ Ｐゴシック" pitchFamily="-65" charset="-128"/>
              </a:rPr>
              <a:t>When spatial management is a preferred or complementary option to other management actions, then it is important to ensure that the managed areas are designed to meet the community’s objectives. </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AU" sz="1200" i="1" kern="1200" dirty="0">
                <a:solidFill>
                  <a:schemeClr val="tx1"/>
                </a:solidFill>
                <a:effectLst/>
                <a:latin typeface="Arial" pitchFamily="-106" charset="0"/>
                <a:ea typeface="ＭＳ Ｐゴシック" pitchFamily="-65" charset="-128"/>
                <a:cs typeface="ＭＳ Ｐゴシック" pitchFamily="-65" charset="-128"/>
              </a:rPr>
              <a:t>Biophysical design </a:t>
            </a:r>
            <a:r>
              <a:rPr lang="en-AU" sz="1200" b="0" i="1" kern="1200" dirty="0">
                <a:solidFill>
                  <a:schemeClr val="tx1"/>
                </a:solidFill>
                <a:effectLst/>
                <a:latin typeface="Arial" pitchFamily="-106" charset="0"/>
                <a:ea typeface="ＭＳ Ｐゴシック" pitchFamily="-65" charset="-128"/>
                <a:cs typeface="ＭＳ Ｐゴシック" pitchFamily="-65" charset="-128"/>
              </a:rPr>
              <a:t>guidelines</a:t>
            </a:r>
            <a:r>
              <a:rPr lang="en-AU" sz="1200" i="1" kern="1200" dirty="0">
                <a:solidFill>
                  <a:schemeClr val="tx1"/>
                </a:solidFill>
                <a:effectLst/>
                <a:latin typeface="Arial" pitchFamily="-106" charset="0"/>
                <a:ea typeface="ＭＳ Ｐゴシック" pitchFamily="-65" charset="-128"/>
                <a:cs typeface="ＭＳ Ｐゴシック" pitchFamily="-65" charset="-128"/>
              </a:rPr>
              <a:t> will contribute to a larger process that includes implementing MMAs in ways that complement human uses and values, and align with local legal, political and institutional requirements. To make sure this is the case, they will be used in conjunction with socioeconomic and cultural design </a:t>
            </a:r>
            <a:r>
              <a:rPr lang="en-AU" sz="1200" b="0" i="1" kern="1200" dirty="0">
                <a:solidFill>
                  <a:schemeClr val="tx1"/>
                </a:solidFill>
                <a:effectLst/>
                <a:latin typeface="Arial" pitchFamily="-106" charset="0"/>
                <a:ea typeface="ＭＳ Ｐゴシック" pitchFamily="-65" charset="-128"/>
                <a:cs typeface="ＭＳ Ｐゴシック" pitchFamily="-65" charset="-128"/>
              </a:rPr>
              <a:t>guidelines. </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AU" sz="1200" b="0" i="1" kern="1200" dirty="0">
                <a:solidFill>
                  <a:schemeClr val="tx1"/>
                </a:solidFill>
                <a:effectLst/>
                <a:latin typeface="Arial" pitchFamily="-106" charset="0"/>
                <a:ea typeface="ＭＳ Ｐゴシック" pitchFamily="-65" charset="-128"/>
                <a:cs typeface="ＭＳ Ｐゴシック" pitchFamily="-65" charset="-128"/>
              </a:rPr>
              <a:t>Where: (define each)</a:t>
            </a: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1" kern="1200" dirty="0">
                <a:solidFill>
                  <a:schemeClr val="tx1"/>
                </a:solidFill>
                <a:effectLst/>
                <a:latin typeface="Arial" pitchFamily="-106" charset="0"/>
                <a:ea typeface="ＭＳ Ｐゴシック" pitchFamily="-65" charset="-128"/>
                <a:cs typeface="ＭＳ Ｐゴシック" pitchFamily="-65" charset="-128"/>
              </a:rPr>
              <a:t>Biophysical design criteria are aimed at achieving ecological objectives by taking key biological and physical processes into account.</a:t>
            </a: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1" kern="1200" dirty="0">
                <a:solidFill>
                  <a:schemeClr val="tx1"/>
                </a:solidFill>
                <a:effectLst/>
                <a:latin typeface="Arial" pitchFamily="-106" charset="0"/>
                <a:ea typeface="ＭＳ Ｐゴシック" pitchFamily="-65" charset="-128"/>
                <a:cs typeface="ＭＳ Ｐゴシック" pitchFamily="-65" charset="-128"/>
              </a:rPr>
              <a:t>Socioeconomic and cultural design criteria are aimed at maximizing benefits and minimizing costs to local communities and sustainable Industries and respecting local culture.</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endParaRPr lang="en-AU" sz="1200" b="0" i="1" kern="1200" dirty="0">
              <a:solidFill>
                <a:schemeClr val="tx1"/>
              </a:solidFill>
              <a:effectLst/>
              <a:latin typeface="Arial" pitchFamily="-106" charset="0"/>
              <a:ea typeface="ＭＳ Ｐゴシック" pitchFamily="-65" charset="-128"/>
              <a:cs typeface="ＭＳ Ｐゴシック" pitchFamily="-65" charset="-128"/>
            </a:endParaRP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1" u="none" strike="noStrike" kern="1200" baseline="0" dirty="0">
                <a:solidFill>
                  <a:srgbClr val="181716"/>
                </a:solidFill>
                <a:latin typeface="Arial" pitchFamily="-106" charset="0"/>
                <a:ea typeface="ＭＳ Ｐゴシック" pitchFamily="-65" charset="-128"/>
                <a:cs typeface="ＭＳ Ｐゴシック" pitchFamily="-65" charset="-128"/>
              </a:rPr>
              <a:t>Most of these design criteria relate specifically to </a:t>
            </a:r>
            <a:r>
              <a:rPr lang="en-US" sz="1200" i="1" kern="1200" dirty="0">
                <a:solidFill>
                  <a:schemeClr val="tx1"/>
                </a:solidFill>
                <a:effectLst/>
                <a:latin typeface="Arial" pitchFamily="-106" charset="0"/>
                <a:ea typeface="Calibri" panose="020F0502020204030204" pitchFamily="34" charset="0"/>
                <a:cs typeface="Times New Roman" panose="02020603050405020304" pitchFamily="18" charset="0"/>
              </a:rPr>
              <a:t>Fisheries Replenishment Zones (FRZs) </a:t>
            </a:r>
            <a:r>
              <a:rPr lang="en-US" sz="1200" b="0" i="1" u="none" strike="noStrike" kern="1200" baseline="0" dirty="0">
                <a:solidFill>
                  <a:srgbClr val="181716"/>
                </a:solidFill>
                <a:latin typeface="Arial" pitchFamily="-106" charset="0"/>
                <a:ea typeface="ＭＳ Ｐゴシック" pitchFamily="-65" charset="-128"/>
                <a:cs typeface="ＭＳ Ｐゴシック" pitchFamily="-65" charset="-128"/>
              </a:rPr>
              <a:t> because they provide the greatest ecological benefits for enhancing fisheries productivity, protecting biodiversity and adapting to climate change (Edgar et al. 201 4). These criteria can also be applied to other types of zones, although they are likely to be less effective in achieving these objectives (Knowles et al. 2017). </a:t>
            </a:r>
          </a:p>
          <a:p>
            <a:pPr marL="0" marR="0">
              <a:lnSpc>
                <a:spcPct val="107000"/>
              </a:lnSpc>
              <a:spcBef>
                <a:spcPts val="0"/>
              </a:spcBef>
              <a:spcAft>
                <a:spcPts val="800"/>
              </a:spcAft>
            </a:pPr>
            <a:endParaRPr lang="en-US" sz="1200" i="1"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US" sz="1800" b="0" i="1" u="none" strike="noStrike" baseline="0" dirty="0">
                <a:latin typeface="GillSansMTStd-Book"/>
              </a:rPr>
              <a:t>Managers and key stakeholders should adapt and refine these design guidelines to address the goals and objectives of their MMA or MMA Network and to consider their local biophysical, socioeconomic and cultural context.</a:t>
            </a:r>
            <a:endParaRPr lang="en-US" b="0" i="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1" dirty="0"/>
              <a:t>_______________________________________________________________</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latin typeface="Arial" pitchFamily="-106" charset="0"/>
                <a:ea typeface="ＭＳ Ｐゴシック" pitchFamily="-65" charset="-128"/>
                <a:cs typeface="ＭＳ Ｐゴシック" pitchFamily="-65" charset="-128"/>
              </a:rPr>
              <a:t>NOTE: This presentation provides </a:t>
            </a:r>
            <a:r>
              <a:rPr lang="en-AU" sz="1200" kern="1200" dirty="0">
                <a:solidFill>
                  <a:schemeClr val="tx1"/>
                </a:solidFill>
                <a:latin typeface="Arial" pitchFamily="-106" charset="0"/>
                <a:ea typeface="ＭＳ Ｐゴシック" pitchFamily="-65" charset="-128"/>
                <a:cs typeface="ＭＳ Ｐゴシック" pitchFamily="-65" charset="-128"/>
              </a:rPr>
              <a:t>key considerations and design guidelines for designing spatial management areas, with key messages and scientific rationale provided in the speaking notes. Sometimes we provide additional slides to demonstrate an important point.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i="0" kern="1200" dirty="0">
              <a:solidFill>
                <a:schemeClr val="tx1"/>
              </a:solidFill>
              <a:effectLst/>
              <a:latin typeface="Arial" pitchFamily="-106" charset="0"/>
              <a:ea typeface="ＭＳ Ｐゴシック" pitchFamily="-65" charset="-128"/>
              <a:cs typeface="ＭＳ Ｐゴシック" pitchFamily="-65"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latin typeface="Arial" pitchFamily="-106" charset="0"/>
                <a:ea typeface="ＭＳ Ｐゴシック" pitchFamily="-65" charset="-128"/>
                <a:cs typeface="ＭＳ Ｐゴシック" pitchFamily="-65" charset="-128"/>
              </a:rPr>
              <a:t>NOTE: These guidelines should b</a:t>
            </a:r>
            <a:r>
              <a:rPr lang="en-US" sz="1200" b="0" i="0" u="none" strike="noStrike" kern="1200" baseline="0" dirty="0">
                <a:solidFill>
                  <a:srgbClr val="181716"/>
                </a:solidFill>
                <a:latin typeface="Arial" pitchFamily="-106" charset="0"/>
                <a:ea typeface="ＭＳ Ｐゴシック" pitchFamily="-65" charset="-128"/>
                <a:cs typeface="ＭＳ Ｐゴシック" pitchFamily="-65" charset="-128"/>
              </a:rPr>
              <a:t>e adapted and refined when designing MMAs in different locations, based on local and scientific knowledge of the biophysical characteristics of the area. To assist with this process, we provide an example of how to apply these design guidelines in Hawai’i. In this presentation:</a:t>
            </a:r>
            <a:endParaRPr lang="en-AU" sz="1200" b="0" i="0" kern="1200" dirty="0">
              <a:solidFill>
                <a:schemeClr val="tx1"/>
              </a:solidFill>
              <a:effectLst/>
              <a:latin typeface="Arial" pitchFamily="-106" charset="0"/>
              <a:ea typeface="ＭＳ Ｐゴシック" pitchFamily="-65" charset="-128"/>
              <a:cs typeface="ＭＳ Ｐゴシック" pitchFamily="-65" charset="-128"/>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i="0" kern="1200" dirty="0">
                <a:solidFill>
                  <a:schemeClr val="tx1"/>
                </a:solidFill>
                <a:effectLst/>
                <a:latin typeface="Arial" pitchFamily="-106" charset="0"/>
                <a:ea typeface="ＭＳ Ｐゴシック" pitchFamily="-65" charset="-128"/>
                <a:cs typeface="ＭＳ Ｐゴシック" pitchFamily="-65" charset="-128"/>
              </a:rPr>
              <a:t>Blue slides provide general guidance biophysical design guidelines for the Pacific Islands; and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i="0" kern="1200" dirty="0">
                <a:solidFill>
                  <a:schemeClr val="tx1"/>
                </a:solidFill>
                <a:effectLst/>
                <a:latin typeface="Arial" pitchFamily="-106" charset="0"/>
                <a:ea typeface="ＭＳ Ｐゴシック" pitchFamily="-65" charset="-128"/>
                <a:cs typeface="ＭＳ Ｐゴシック" pitchFamily="-65" charset="-128"/>
              </a:rPr>
              <a:t>Green slides provide an example of how this general guidance has been refined for one location (Hawai’i).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i="0" kern="1200" dirty="0">
                <a:solidFill>
                  <a:schemeClr val="tx1"/>
                </a:solidFill>
                <a:effectLst/>
                <a:latin typeface="Arial" pitchFamily="-106" charset="0"/>
                <a:ea typeface="ＭＳ Ｐゴシック" pitchFamily="-65" charset="-128"/>
                <a:cs typeface="ＭＳ Ｐゴシック" pitchFamily="-65" charset="-128"/>
              </a:rPr>
              <a:t>Orange slides provide general SEC for the Pacific</a:t>
            </a:r>
          </a:p>
          <a:p>
            <a:pPr algn="l"/>
            <a:r>
              <a:rPr lang="en-US" b="1" i="0" u="sng" dirty="0"/>
              <a:t>___________________________________________________________________________________________</a:t>
            </a:r>
          </a:p>
          <a:p>
            <a:pPr algn="l"/>
            <a:r>
              <a:rPr lang="en-US" b="1" i="0" u="sng" dirty="0"/>
              <a:t>Scientific rationale and references:</a:t>
            </a:r>
          </a:p>
          <a:p>
            <a:pPr algn="l"/>
            <a:endParaRPr lang="en-US" sz="1200" b="0" i="0" u="none" strike="noStrike" baseline="0" dirty="0">
              <a:latin typeface="GillSansMTStd-Book"/>
            </a:endParaRPr>
          </a:p>
          <a:p>
            <a:pPr algn="l"/>
            <a:r>
              <a:rPr lang="en-US" sz="1200" b="0" i="0" u="none" strike="noStrike" baseline="0" dirty="0">
                <a:latin typeface="GillSansMTStd-Book"/>
              </a:rPr>
              <a:t>-Design criteria provide specific advice on how to design MMAs/FRZs and MMA Networks to achieve the community’s goals and objectives  (Green et al. 2013).</a:t>
            </a:r>
          </a:p>
          <a:p>
            <a:pPr algn="l"/>
            <a:endParaRPr lang="it-IT" sz="1200" b="0" i="0" u="none" strike="noStrike" baseline="0" dirty="0">
              <a:latin typeface="GillSansMTStd-Book"/>
            </a:endParaRPr>
          </a:p>
          <a:p>
            <a:pPr algn="l"/>
            <a:r>
              <a:rPr lang="it-IT" sz="1200" b="0" i="0" u="none" strike="noStrike" baseline="0" dirty="0">
                <a:latin typeface="GillSansMTStd-Book"/>
              </a:rPr>
              <a:t>Facilators are often needed to guide communities in designing effective MMAs and MMA networks. Design guidelines help communities understand how to design MMAs and where to place them to acheive their goals. (Green et al. 2020). </a:t>
            </a:r>
            <a:endParaRPr lang="en-US" b="0" i="1" dirty="0"/>
          </a:p>
          <a:p>
            <a:pPr algn="l"/>
            <a:endParaRPr lang="en-US" sz="1800" b="0" i="0" u="none" strike="noStrike" baseline="0" dirty="0">
              <a:latin typeface="GillSansMTStd-Book"/>
            </a:endParaRPr>
          </a:p>
          <a:p>
            <a:pPr algn="l"/>
            <a:r>
              <a:rPr lang="en-US" sz="1800" b="0" i="0" u="none" strike="noStrike" baseline="0" dirty="0">
                <a:latin typeface="GillSansMTStd-Book"/>
              </a:rPr>
              <a:t>MMAs and MMA Networks play an important role in conservation and management of marine resources. However, they can only achieve their objectives if they are well designed and effectively managed (Green et al. 2014, Gill et al. </a:t>
            </a:r>
            <a:r>
              <a:rPr lang="it-IT" sz="1800" b="0" i="0" u="none" strike="noStrike" baseline="0" dirty="0">
                <a:latin typeface="GillSansMTStd-Book"/>
              </a:rPr>
              <a:t>2017, Giakoumi et al. 2018).</a:t>
            </a:r>
          </a:p>
          <a:p>
            <a:pPr algn="l"/>
            <a:endParaRPr lang="it-IT" sz="1800" b="0" i="0" u="none" strike="noStrike" baseline="0" dirty="0">
              <a:latin typeface="GillSansMTStd-Book"/>
            </a:endParaRPr>
          </a:p>
          <a:p>
            <a:pPr algn="l"/>
            <a:r>
              <a:rPr lang="en-US" sz="1800" b="0" i="0" u="none" strike="noStrike" baseline="0" dirty="0">
                <a:latin typeface="GillSansMTStd-Book"/>
              </a:rPr>
              <a:t>MPA goals and objectives should be clearly defined first to inform the design and to facilitate broader acceptance of MPAs by a range of stakeholders (</a:t>
            </a:r>
            <a:r>
              <a:rPr lang="en-US" sz="1800" b="0" i="0" u="none" strike="noStrike" baseline="0" dirty="0" err="1">
                <a:latin typeface="GillSansMTStd-Book"/>
              </a:rPr>
              <a:t>Giakoumi</a:t>
            </a:r>
            <a:r>
              <a:rPr lang="en-US" sz="1800" b="0" i="0" u="none" strike="noStrike" baseline="0" dirty="0">
                <a:latin typeface="GillSansMTStd-Book"/>
              </a:rPr>
              <a:t> et al. 2018).</a:t>
            </a:r>
            <a:endParaRPr lang="it-IT" sz="1800" b="0" i="0" u="none" strike="noStrike" baseline="0" dirty="0">
              <a:latin typeface="GillSansMTStd-Book"/>
            </a:endParaRPr>
          </a:p>
        </p:txBody>
      </p:sp>
    </p:spTree>
    <p:extLst>
      <p:ext uri="{BB962C8B-B14F-4D97-AF65-F5344CB8AC3E}">
        <p14:creationId xmlns:p14="http://schemas.microsoft.com/office/powerpoint/2010/main" val="748781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12</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12</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i="1" dirty="0"/>
              <a:t>Image credit – Garry Bell. </a:t>
            </a:r>
            <a:r>
              <a:rPr lang="en-US" i="1" dirty="0" err="1"/>
              <a:t>Kimbe</a:t>
            </a:r>
            <a:r>
              <a:rPr lang="en-US" i="1" dirty="0"/>
              <a:t> Bay, PNG</a:t>
            </a:r>
          </a:p>
          <a:p>
            <a:pPr marL="0" indent="0" defTabSz="915589">
              <a:buFontTx/>
              <a:buNone/>
              <a:defRPr/>
            </a:pPr>
            <a:r>
              <a:rPr lang="en-US" b="1" i="1" dirty="0"/>
              <a:t>Key Messages:</a:t>
            </a:r>
          </a:p>
          <a:p>
            <a:pPr marL="0" indent="0" defTabSz="915589">
              <a:buFontTx/>
              <a:buNone/>
              <a:defRPr/>
            </a:pPr>
            <a:r>
              <a:rPr lang="en-US" b="0" i="0" u="none" dirty="0"/>
              <a:t>While there are a lot of biophysical and socioeconomic guidelines, it’s important to incorporate as many as you can. It’s often not possible to incorporate them all, and there are also tradeoffs between guidelines. For example with the size and location of MMAs, where larger MMAs may better help meet fish population rebuilding goals, but may come at the cost of socioeconomic goals. Or the opposite where small MMAs may have lower costs, but not necessarily meet ecological goals. ….</a:t>
            </a:r>
          </a:p>
          <a:p>
            <a:pPr marL="0" indent="0" defTabSz="915589">
              <a:buFontTx/>
              <a:buNone/>
              <a:defRPr/>
            </a:pPr>
            <a:endParaRPr lang="en-US" b="0" i="0" u="none" dirty="0"/>
          </a:p>
          <a:p>
            <a:pPr marL="0" indent="0" defTabSz="915589">
              <a:buFontTx/>
              <a:buNone/>
              <a:defRPr/>
            </a:pPr>
            <a:r>
              <a:rPr lang="en-US" b="0" i="0" u="none" dirty="0"/>
              <a:t>__________________________________________________________________________________________________</a:t>
            </a:r>
          </a:p>
          <a:p>
            <a:pPr marL="0" indent="0" defTabSz="915589">
              <a:buFontTx/>
              <a:buNone/>
              <a:defRPr/>
            </a:pPr>
            <a:r>
              <a:rPr lang="en-US" b="1" i="0" u="none" dirty="0"/>
              <a:t>Scientific Rationale - </a:t>
            </a:r>
          </a:p>
          <a:p>
            <a:pPr marL="0" indent="0" defTabSz="915589">
              <a:buFontTx/>
              <a:buNone/>
              <a:defRPr/>
            </a:pPr>
            <a:endParaRPr lang="en-US" b="0" i="0" u="none" dirty="0"/>
          </a:p>
          <a:p>
            <a:pPr marL="0" indent="0" defTabSz="915589">
              <a:buFontTx/>
              <a:buNone/>
              <a:defRPr/>
            </a:pPr>
            <a:r>
              <a:rPr lang="en-US" b="0" i="0" u="none" dirty="0"/>
              <a:t>In summary, MMAs should be designed and managed to:</a:t>
            </a:r>
          </a:p>
          <a:p>
            <a:pPr marL="171450" indent="-171450" defTabSz="915589">
              <a:buFont typeface="Arial" panose="020B0604020202020204" pitchFamily="34" charset="0"/>
              <a:buChar char="•"/>
              <a:defRPr/>
            </a:pPr>
            <a:r>
              <a:rPr lang="en-US" b="0" i="0" u="none" dirty="0"/>
              <a:t>maintain or enhance populations of fishery species and biodiversity; </a:t>
            </a:r>
          </a:p>
          <a:p>
            <a:pPr marL="171450" indent="-171450" defTabSz="915589">
              <a:buFont typeface="Arial" panose="020B0604020202020204" pitchFamily="34" charset="0"/>
              <a:buChar char="•"/>
              <a:defRPr/>
            </a:pPr>
            <a:r>
              <a:rPr lang="en-US" b="0" i="0" u="none" dirty="0"/>
              <a:t>support community food security, livelihoods, and cultural practices; </a:t>
            </a:r>
          </a:p>
          <a:p>
            <a:pPr marL="171450" indent="-171450" defTabSz="915589">
              <a:buFont typeface="Arial" panose="020B0604020202020204" pitchFamily="34" charset="0"/>
              <a:buChar char="•"/>
              <a:defRPr/>
            </a:pPr>
            <a:r>
              <a:rPr lang="en-US" b="0" i="0" u="none" dirty="0"/>
              <a:t>have appropriate level of protection and permanence to meet management objectives; </a:t>
            </a:r>
          </a:p>
          <a:p>
            <a:pPr marL="171450" indent="-171450" defTabSz="915589">
              <a:buFont typeface="Arial" panose="020B0604020202020204" pitchFamily="34" charset="0"/>
              <a:buChar char="•"/>
              <a:defRPr/>
            </a:pPr>
            <a:r>
              <a:rPr lang="en-US" b="0" i="0" u="none" dirty="0"/>
              <a:t>incorporate stakeholder input and engagement to build social acceptance;</a:t>
            </a:r>
          </a:p>
          <a:p>
            <a:pPr marL="171450" indent="-171450" defTabSz="915589">
              <a:buFont typeface="Arial" panose="020B0604020202020204" pitchFamily="34" charset="0"/>
              <a:buChar char="•"/>
              <a:defRPr/>
            </a:pPr>
            <a:r>
              <a:rPr lang="en-US" b="0" i="0" u="none" dirty="0"/>
              <a:t>use the best available information, including academic and traditional and local knowledge; be appropriate for the local management and cultural context; and</a:t>
            </a:r>
          </a:p>
          <a:p>
            <a:pPr marL="171450" indent="-171450" defTabSz="915589">
              <a:buFont typeface="Arial" panose="020B0604020202020204" pitchFamily="34" charset="0"/>
              <a:buChar char="•"/>
              <a:defRPr/>
            </a:pPr>
            <a:r>
              <a:rPr lang="en-US" b="0" i="0" u="none" dirty="0"/>
              <a:t>be adaptive and resilient in the face of climate and ocean change.</a:t>
            </a:r>
          </a:p>
          <a:p>
            <a:pPr marL="0" indent="0" defTabSz="915589">
              <a:buFontTx/>
              <a:buNone/>
              <a:defRPr/>
            </a:pPr>
            <a:endParaRPr lang="en-US" b="0" i="0" u="none" dirty="0"/>
          </a:p>
          <a:p>
            <a:pPr marL="0" indent="0" defTabSz="915589">
              <a:buFontTx/>
              <a:buNone/>
              <a:defRPr/>
            </a:pPr>
            <a:endParaRPr lang="en-US" b="0" i="0" u="none" dirty="0"/>
          </a:p>
          <a:p>
            <a:pPr marL="0" indent="0" defTabSz="915589">
              <a:buFontTx/>
              <a:buNone/>
              <a:defRPr/>
            </a:pPr>
            <a:endParaRPr lang="en-US" b="1" i="1" dirty="0"/>
          </a:p>
        </p:txBody>
      </p:sp>
    </p:spTree>
    <p:extLst>
      <p:ext uri="{BB962C8B-B14F-4D97-AF65-F5344CB8AC3E}">
        <p14:creationId xmlns:p14="http://schemas.microsoft.com/office/powerpoint/2010/main" val="235629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2</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2</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1" i="1" dirty="0"/>
              <a:t>Image credit: </a:t>
            </a:r>
            <a:r>
              <a:rPr lang="en-US" b="0" i="0" dirty="0"/>
              <a:t>Fishpath.org</a:t>
            </a:r>
            <a:endParaRPr lang="en-US" b="1" i="1" dirty="0"/>
          </a:p>
          <a:p>
            <a:pPr marL="0" indent="0" defTabSz="915589">
              <a:buFontTx/>
              <a:buNone/>
              <a:defRPr/>
            </a:pPr>
            <a:r>
              <a:rPr lang="en-US" b="1" i="1" dirty="0"/>
              <a:t>Key Messages:</a:t>
            </a:r>
          </a:p>
          <a:p>
            <a:pPr marL="0" marR="0" lvl="0" indent="0" algn="l" defTabSz="915589" rtl="0" eaLnBrk="1" fontAlgn="auto" latinLnBrk="0" hangingPunct="1">
              <a:lnSpc>
                <a:spcPct val="100000"/>
              </a:lnSpc>
              <a:spcBef>
                <a:spcPts val="0"/>
              </a:spcBef>
              <a:spcAft>
                <a:spcPts val="0"/>
              </a:spcAft>
              <a:buClrTx/>
              <a:buSzTx/>
              <a:buFontTx/>
              <a:buNone/>
              <a:tabLst/>
              <a:defRPr/>
            </a:pPr>
            <a:r>
              <a:rPr lang="en-US" b="0" i="1" u="none" dirty="0" err="1"/>
              <a:t>FishPath</a:t>
            </a:r>
            <a:r>
              <a:rPr lang="en-US" b="0" i="1" u="none" dirty="0"/>
              <a:t> is a community-based process aims to address the key ecological, socioeconomic, and cultural concerns of stakeholders by developing a shared understanding of the problem and setting management objectives. Then the community can evaluate their options and select and implement management actions to achieve their objectives. This is followed by education and outreach on the management plan and monitoring and evaluation of its effectiveness.</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b="0" i="1" u="none" dirty="0"/>
          </a:p>
          <a:p>
            <a:pPr marL="0" marR="0" lvl="0" indent="0" algn="l" defTabSz="915589" rtl="0" eaLnBrk="1" fontAlgn="auto" latinLnBrk="0" hangingPunct="1">
              <a:lnSpc>
                <a:spcPct val="100000"/>
              </a:lnSpc>
              <a:spcBef>
                <a:spcPts val="0"/>
              </a:spcBef>
              <a:spcAft>
                <a:spcPts val="0"/>
              </a:spcAft>
              <a:buClrTx/>
              <a:buSzTx/>
              <a:buFontTx/>
              <a:buNone/>
              <a:tabLst/>
              <a:defRPr/>
            </a:pPr>
            <a:r>
              <a:rPr lang="en-US" b="0" i="1" u="none" dirty="0"/>
              <a:t>It is in step 4, in particular, that the community should consider whether MMAs or, more specifically, FRZs are a good option to address their ecological and socioeconomic-cultural goals and management objectives.</a:t>
            </a:r>
          </a:p>
          <a:p>
            <a:pPr marL="0" indent="0" defTabSz="915589">
              <a:buFontTx/>
              <a:buNone/>
              <a:defRPr/>
            </a:pPr>
            <a:endParaRPr lang="en-US" b="0" i="1" u="none" dirty="0"/>
          </a:p>
          <a:p>
            <a:pPr marL="0" indent="0" defTabSz="915589">
              <a:buFontTx/>
              <a:buNone/>
              <a:defRPr/>
            </a:pPr>
            <a:r>
              <a:rPr lang="en-US" b="0" i="1" u="none" dirty="0"/>
              <a:t>The </a:t>
            </a:r>
            <a:r>
              <a:rPr lang="en-US" b="0" i="1" u="none" dirty="0" err="1"/>
              <a:t>FishPath</a:t>
            </a:r>
            <a:r>
              <a:rPr lang="en-US" b="0" i="1" u="none" dirty="0"/>
              <a:t> process aims to be inclusive and respectful of place, local communities, and local cultural and traditional ways…with a focus on addressing community concerns about the health of their fisheries and local ecosystems, their livelihoods and food supply, and continuation of traditional uses and practices. </a:t>
            </a:r>
          </a:p>
          <a:p>
            <a:pPr marL="0" indent="0" defTabSz="915589">
              <a:buFontTx/>
              <a:buNone/>
              <a:defRPr/>
            </a:pPr>
            <a:endParaRPr lang="en-US" b="0" i="1" u="none" dirty="0"/>
          </a:p>
          <a:p>
            <a:pPr marL="0" indent="0" defTabSz="915589">
              <a:buFontTx/>
              <a:buNone/>
              <a:defRPr/>
            </a:pPr>
            <a:r>
              <a:rPr lang="en-US" b="0" i="1" u="none" dirty="0"/>
              <a:t>The </a:t>
            </a:r>
            <a:r>
              <a:rPr lang="en-US" b="0" i="1" u="none" dirty="0" err="1"/>
              <a:t>FishPath</a:t>
            </a:r>
            <a:r>
              <a:rPr lang="en-US" b="0" i="1" u="none" dirty="0"/>
              <a:t> team is currently working on developing guidance materials and a facilitators guide for community-based fisheries management planning processes using the </a:t>
            </a:r>
            <a:r>
              <a:rPr lang="en-US" b="0" i="1" u="none" dirty="0" err="1"/>
              <a:t>FishPath</a:t>
            </a:r>
            <a:r>
              <a:rPr lang="en-US" b="0" i="1" u="none" dirty="0"/>
              <a:t> approach and toolkit</a:t>
            </a:r>
          </a:p>
          <a:p>
            <a:pPr marL="0" indent="0" defTabSz="915589">
              <a:buFontTx/>
              <a:buNone/>
              <a:defRPr/>
            </a:pPr>
            <a:r>
              <a:rPr lang="en-US" b="1" i="1" dirty="0"/>
              <a:t>__________________________</a:t>
            </a:r>
          </a:p>
          <a:p>
            <a:pPr marL="0" indent="0" defTabSz="915589">
              <a:buFontTx/>
              <a:buNone/>
              <a:defRPr/>
            </a:pPr>
            <a:r>
              <a:rPr lang="en-US" b="1" i="1" dirty="0"/>
              <a:t>Scientific Rationale</a:t>
            </a:r>
          </a:p>
          <a:p>
            <a:pPr marL="0" indent="0" defTabSz="915589">
              <a:buFontTx/>
              <a:buNone/>
              <a:defRPr/>
            </a:pPr>
            <a:r>
              <a:rPr lang="en-US" b="0" i="0" dirty="0" err="1"/>
              <a:t>Fishpath</a:t>
            </a:r>
            <a:r>
              <a:rPr lang="en-US" b="0" i="0" dirty="0"/>
              <a:t> </a:t>
            </a:r>
            <a:r>
              <a:rPr lang="en-US" b="0" i="0" dirty="0" err="1"/>
              <a:t>url</a:t>
            </a:r>
            <a:r>
              <a:rPr lang="en-US" b="0" i="0" dirty="0"/>
              <a:t> (www.fishpath.org)</a:t>
            </a:r>
          </a:p>
          <a:p>
            <a:pPr marL="0" indent="0" defTabSz="915589">
              <a:buFontTx/>
              <a:buNone/>
              <a:defRPr/>
            </a:pPr>
            <a:endParaRPr lang="en-US" b="0" i="0" dirty="0"/>
          </a:p>
          <a:p>
            <a:pPr marL="0" indent="0" defTabSz="915589">
              <a:buFontTx/>
              <a:buNone/>
              <a:defRPr/>
            </a:pPr>
            <a:r>
              <a:rPr lang="en-US" b="0" i="0" dirty="0"/>
              <a:t>-Dowling et al. Dowling, N.A., J.R. Wilson, M.B. Rudd, E.A. Babcock, M. Caillaux, J. Cope, D. Dougherty, R. Fujita, T. </a:t>
            </a:r>
            <a:r>
              <a:rPr lang="en-US" b="0" i="0" dirty="0" err="1"/>
              <a:t>Gedamke</a:t>
            </a:r>
            <a:r>
              <a:rPr lang="en-US" b="0" i="0" dirty="0"/>
              <a:t>, M. Gleason, N. Gutierrez, A. </a:t>
            </a:r>
            <a:r>
              <a:rPr lang="en-US" b="0" i="0" dirty="0" err="1"/>
              <a:t>Hordyk</a:t>
            </a:r>
            <a:r>
              <a:rPr lang="en-US" b="0" i="0" dirty="0"/>
              <a:t>, G.W. Maina, P.J. Mous, D. </a:t>
            </a:r>
            <a:r>
              <a:rPr lang="en-US" b="0" i="0" dirty="0" err="1"/>
              <a:t>Ovando</a:t>
            </a:r>
            <a:r>
              <a:rPr lang="en-US" b="0" i="0" dirty="0"/>
              <a:t>,  A.M. Parma, J. Prince, C. Revenga, J. Rude, C. </a:t>
            </a:r>
            <a:r>
              <a:rPr lang="en-US" b="0" i="0" dirty="0" err="1"/>
              <a:t>Szuwalski</a:t>
            </a:r>
            <a:r>
              <a:rPr lang="en-US" b="0" i="0" dirty="0"/>
              <a:t>, S. Valencia, and S. Victor. 2016.</a:t>
            </a:r>
          </a:p>
          <a:p>
            <a:pPr marL="0" indent="0" defTabSz="915589">
              <a:buFontTx/>
              <a:buNone/>
              <a:defRPr/>
            </a:pPr>
            <a:r>
              <a:rPr lang="en-US" b="0" i="0" dirty="0" err="1"/>
              <a:t>FishPath</a:t>
            </a:r>
            <a:r>
              <a:rPr lang="en-US" b="0" i="0" dirty="0"/>
              <a:t>: A Decision Support System for Assessing and Managing Data- and Capacity-Limited Fisheries. In: T.J. Quinn II, J.L. Armstrong, M.R. Baker, J. Heifetz, and D. </a:t>
            </a:r>
            <a:r>
              <a:rPr lang="en-US" b="0" i="0" dirty="0" err="1"/>
              <a:t>Witherell</a:t>
            </a:r>
            <a:r>
              <a:rPr lang="en-US" b="0" i="0" dirty="0"/>
              <a:t> (eds.), Assessing and Managing Data-Limited Fish Stocks. Alaska Sea Grant, University of</a:t>
            </a:r>
          </a:p>
          <a:p>
            <a:pPr marL="0" indent="0" defTabSz="915589">
              <a:buFontTx/>
              <a:buNone/>
              <a:defRPr/>
            </a:pPr>
            <a:r>
              <a:rPr lang="en-US" b="0" i="0" dirty="0"/>
              <a:t>Alaska Fairbanks. http://doi.org/10.4027/amdlfs.2016.03</a:t>
            </a:r>
          </a:p>
          <a:p>
            <a:pPr marL="171673" indent="-171673" defTabSz="915589">
              <a:buFontTx/>
              <a:buChar char="-"/>
              <a:defRPr/>
            </a:pPr>
            <a:endParaRPr lang="en-US" b="1" i="1" dirty="0"/>
          </a:p>
        </p:txBody>
      </p:sp>
    </p:spTree>
    <p:extLst>
      <p:ext uri="{BB962C8B-B14F-4D97-AF65-F5344CB8AC3E}">
        <p14:creationId xmlns:p14="http://schemas.microsoft.com/office/powerpoint/2010/main" val="2215166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Image credit: </a:t>
            </a:r>
            <a:r>
              <a:rPr lang="en-US" b="0" i="0" dirty="0"/>
              <a:t>Rebecca Most (TNC), </a:t>
            </a:r>
            <a:r>
              <a:rPr lang="en-US" b="0" i="0" dirty="0" err="1"/>
              <a:t>Fishpath</a:t>
            </a:r>
            <a:r>
              <a:rPr lang="en-US" b="0" i="0" dirty="0"/>
              <a:t>. org</a:t>
            </a:r>
            <a:endParaRPr lang="en-US" b="1" i="1" dirty="0"/>
          </a:p>
          <a:p>
            <a:r>
              <a:rPr lang="en-US" b="1" i="1" dirty="0"/>
              <a:t>Key Messages - </a:t>
            </a:r>
          </a:p>
          <a:p>
            <a:r>
              <a:rPr lang="en-US" i="1" dirty="0"/>
              <a:t>Communities have a handful of management options they can use - things like bag or catch limits, spatial management, size and slot limits, temporary closures, and gear restrictions – to help rebuild their fisheries and protect their resources.</a:t>
            </a:r>
          </a:p>
          <a:p>
            <a:endParaRPr lang="en-US" i="1" dirty="0"/>
          </a:p>
          <a:p>
            <a:r>
              <a:rPr lang="en-US" i="1" dirty="0"/>
              <a:t>Different tools may be more appropriate in different biophysical and socioeconomic-cultural contexts. For example, the ecology of the fishery species may determine whether spatial management or other tools would be more effective (MMAs are less effective for very mobile species unless the MMAs are very large).</a:t>
            </a:r>
          </a:p>
          <a:p>
            <a:r>
              <a:rPr lang="en-US" i="1" dirty="0"/>
              <a:t>In a more traditional socioeconomic context, more traditional management tools may be more effective. For example, using local lunar spawning calendars to establish community-based spawning closures. In more urban context, other catch or gear restrictions may be easier to implement and enforce. </a:t>
            </a:r>
          </a:p>
          <a:p>
            <a:endParaRPr lang="en-US" i="1" dirty="0"/>
          </a:p>
          <a:p>
            <a:r>
              <a:rPr lang="en-US" i="1" dirty="0"/>
              <a:t>These management options can be used alone or in combination and the right management options depend on local conditions related to the health of the ecosystem and fisheries, the biology and population status of the species involved, and the social acceptance and enforceability of different approaches, among other factors.</a:t>
            </a:r>
          </a:p>
          <a:p>
            <a:endParaRPr lang="en-US" dirty="0"/>
          </a:p>
          <a:p>
            <a:r>
              <a:rPr lang="en-US" dirty="0"/>
              <a:t>_________________________________________________________________________________________________</a:t>
            </a:r>
          </a:p>
          <a:p>
            <a:r>
              <a:rPr lang="en-US" b="1" dirty="0"/>
              <a:t>Explanatory text and Scientific Rationale –</a:t>
            </a:r>
          </a:p>
          <a:p>
            <a:r>
              <a:rPr lang="en-US" b="0" dirty="0"/>
              <a:t>From FAO (2011). FISHERIES MANAGEMENT 4. Marine protected areas and Fisheries. FAO TECHNICAL GUIDELINES FOR RESPONSIBLE FISHERIES. Suppl 4.</a:t>
            </a:r>
          </a:p>
          <a:p>
            <a:r>
              <a:rPr lang="en-US" b="0" dirty="0"/>
              <a:t>Copied directly from FAO Technical Report - Section2.5 IN WHAT SITUATIONS ARE MPAs USEFUL AS A FISHERIES</a:t>
            </a:r>
          </a:p>
          <a:p>
            <a:r>
              <a:rPr lang="en-US" b="0" dirty="0"/>
              <a:t>MANAGEMENT TOOL?</a:t>
            </a:r>
          </a:p>
          <a:p>
            <a:r>
              <a:rPr lang="en-US" b="0" dirty="0"/>
              <a:t>MPAs should not be viewed as a solution for all fisheries management problems. They do not address key issues for the overall management of the</a:t>
            </a:r>
          </a:p>
          <a:p>
            <a:r>
              <a:rPr lang="en-US" b="0" dirty="0"/>
              <a:t>area beyond the boundary of an MPA. Nor do they redress past unsuccessful fisheries management that has, in many cases, led to overcapacity, overfishing</a:t>
            </a:r>
          </a:p>
          <a:p>
            <a:r>
              <a:rPr lang="en-US" b="0" dirty="0"/>
              <a:t>and economic loss. Moreover, if MPAs were to be used as the sole mechanism for limiting the amount of fish to be caught, with a view to sustaining fish</a:t>
            </a:r>
          </a:p>
          <a:p>
            <a:r>
              <a:rPr lang="en-US" b="0" dirty="0"/>
              <a:t>populations, the extent of the area to be protected might be unrealistically large, particularly for mobile fish species, even if successful in meeting ecological</a:t>
            </a:r>
          </a:p>
          <a:p>
            <a:r>
              <a:rPr lang="en-US" b="0" dirty="0"/>
              <a:t>objectives, the approach would waste a large portion of potential economic benefits. In many circumstances, MPAs will be inferior to an appropriate</a:t>
            </a:r>
          </a:p>
          <a:p>
            <a:r>
              <a:rPr lang="en-US" b="0" dirty="0"/>
              <a:t>mix of other fisheries management tools in terms of the combined protection offered, potential yield and economic performance, as long as these tools are</a:t>
            </a:r>
          </a:p>
          <a:p>
            <a:r>
              <a:rPr lang="en-US" b="0" dirty="0"/>
              <a:t>effectively implemented.</a:t>
            </a:r>
          </a:p>
          <a:p>
            <a:r>
              <a:rPr lang="en-US" b="0" dirty="0"/>
              <a:t>With the move towards an ecosystem approach in the management of the world’s oceans, however, MPAs can be a very useful component within</a:t>
            </a:r>
          </a:p>
          <a:p>
            <a:r>
              <a:rPr lang="en-US" b="0" dirty="0"/>
              <a:t>the fisheries management toolbox. In several situations, there is a need for a greater consideration of MPAs as a main management measure, although</a:t>
            </a:r>
          </a:p>
          <a:p>
            <a:r>
              <a:rPr lang="en-US" b="0" dirty="0"/>
              <a:t>the best results may still be achieved with a combination of fisheries and ecosystem management tools. Multiple tools are available for achieving</a:t>
            </a:r>
          </a:p>
          <a:p>
            <a:r>
              <a:rPr lang="en-US" b="0" dirty="0"/>
              <a:t>fisheries objectives and these should be selected and balanced within the relevant policy and management frameworks”.</a:t>
            </a:r>
          </a:p>
          <a:p>
            <a:r>
              <a:rPr lang="en-US" b="0" dirty="0"/>
              <a:t>Some cases where MMAs may be most valuable for fisheries:</a:t>
            </a:r>
          </a:p>
          <a:p>
            <a:r>
              <a:rPr lang="en-US" b="0" dirty="0"/>
              <a:t>-Controlling fish mortality of sedentary species in data-poor situations</a:t>
            </a:r>
          </a:p>
          <a:p>
            <a:r>
              <a:rPr lang="en-US" b="0" dirty="0"/>
              <a:t>-Assisting management of multispecies fisheries</a:t>
            </a:r>
          </a:p>
          <a:p>
            <a:r>
              <a:rPr lang="en-US" b="0" dirty="0"/>
              <a:t>-Minimizing bycatch and protecting habitat and biodiversity</a:t>
            </a:r>
          </a:p>
          <a:p>
            <a:r>
              <a:rPr lang="en-US" b="0" dirty="0"/>
              <a:t>-Buffering against uncertainty</a:t>
            </a:r>
          </a:p>
          <a:p>
            <a:r>
              <a:rPr lang="en-US" b="0" dirty="0"/>
              <a:t>-Protecting traditional and cultural use rights and practices</a:t>
            </a:r>
          </a:p>
          <a:p>
            <a:r>
              <a:rPr lang="en-US" b="0" dirty="0"/>
              <a:t>-Protecting and enhancing local livelihoods</a:t>
            </a:r>
          </a:p>
          <a:p>
            <a:r>
              <a:rPr lang="en-US" b="0" dirty="0"/>
              <a:t>-Resolving user conflicts</a:t>
            </a:r>
          </a:p>
          <a:p>
            <a:endParaRPr lang="en-US" b="1" dirty="0"/>
          </a:p>
        </p:txBody>
      </p:sp>
      <p:sp>
        <p:nvSpPr>
          <p:cNvPr id="4" name="Slide Number Placeholder 3"/>
          <p:cNvSpPr>
            <a:spLocks noGrp="1"/>
          </p:cNvSpPr>
          <p:nvPr>
            <p:ph type="sldNum" sz="quarter" idx="5"/>
          </p:nvPr>
        </p:nvSpPr>
        <p:spPr/>
        <p:txBody>
          <a:bodyPr/>
          <a:lstStyle/>
          <a:p>
            <a:fld id="{07EAF0BD-D2FC-4BE5-A6CA-CC196B9DE17E}" type="slidenum">
              <a:rPr lang="en-US" smtClean="0"/>
              <a:t>3</a:t>
            </a:fld>
            <a:endParaRPr lang="en-US"/>
          </a:p>
        </p:txBody>
      </p:sp>
    </p:spTree>
    <p:extLst>
      <p:ext uri="{BB962C8B-B14F-4D97-AF65-F5344CB8AC3E}">
        <p14:creationId xmlns:p14="http://schemas.microsoft.com/office/powerpoint/2010/main" val="3055807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4</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4</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0" i="1" dirty="0"/>
              <a:t>Image credit: Chad Wiggins (TNC)</a:t>
            </a:r>
          </a:p>
          <a:p>
            <a:pPr marL="0" indent="0" defTabSz="915589">
              <a:buFontTx/>
              <a:buNone/>
              <a:defRPr/>
            </a:pPr>
            <a:r>
              <a:rPr lang="en-US" b="1" i="1" dirty="0"/>
              <a:t>Key Messages:</a:t>
            </a:r>
          </a:p>
          <a:p>
            <a:pPr algn="l"/>
            <a:r>
              <a:rPr lang="en-US" sz="1800" b="0" i="1" u="none" strike="noStrike" baseline="0" dirty="0">
                <a:solidFill>
                  <a:srgbClr val="231F20"/>
                </a:solidFill>
                <a:latin typeface="GillSans-Regular"/>
              </a:rPr>
              <a:t>There are basic </a:t>
            </a:r>
            <a:r>
              <a:rPr lang="en-US" sz="1800" b="0" i="1" u="none" strike="noStrike" baseline="0" dirty="0">
                <a:solidFill>
                  <a:srgbClr val="231F20"/>
                </a:solidFill>
                <a:latin typeface="GillSans-Italic"/>
              </a:rPr>
              <a:t>needs </a:t>
            </a:r>
            <a:r>
              <a:rPr lang="en-US" sz="1800" b="0" i="1" u="none" strike="noStrike" baseline="0" dirty="0">
                <a:solidFill>
                  <a:srgbClr val="231F20"/>
                </a:solidFill>
                <a:latin typeface="GillSans-Regular"/>
              </a:rPr>
              <a:t>that are required for marine resources to remain healthy, abundant, and therefore resilient, so they can continue to provide benefits to the community:</a:t>
            </a:r>
          </a:p>
          <a:p>
            <a:pPr algn="l"/>
            <a:r>
              <a:rPr lang="en-US" sz="1800" b="1" i="1" u="none" strike="noStrike" baseline="0" dirty="0">
                <a:solidFill>
                  <a:srgbClr val="231F20"/>
                </a:solidFill>
                <a:latin typeface="GillSans-Bold"/>
              </a:rPr>
              <a:t>a. Healthy Habitat </a:t>
            </a:r>
            <a:r>
              <a:rPr lang="en-US" sz="1800" b="0" i="1" u="none" strike="noStrike" baseline="0" dirty="0">
                <a:solidFill>
                  <a:srgbClr val="231F20"/>
                </a:solidFill>
                <a:latin typeface="GillSans-Regular"/>
              </a:rPr>
              <a:t>– Habitats are areas that are used by marine species to eat, live, grow, and reproduce. If a habitat used for any one of these functions is damaged, it could have negative impacts on the populations on all species that use that habitat during their life cycles.</a:t>
            </a:r>
          </a:p>
          <a:p>
            <a:pPr algn="l"/>
            <a:r>
              <a:rPr lang="en-US" sz="1800" b="1" i="1" u="none" strike="noStrike" baseline="0" dirty="0">
                <a:solidFill>
                  <a:srgbClr val="231F20"/>
                </a:solidFill>
                <a:latin typeface="GillSans-Bold"/>
              </a:rPr>
              <a:t>b. Large Enough Areas of Habitat </a:t>
            </a:r>
            <a:r>
              <a:rPr lang="en-US" sz="1800" b="0" i="1" u="none" strike="noStrike" baseline="0" dirty="0">
                <a:solidFill>
                  <a:srgbClr val="231F20"/>
                </a:solidFill>
                <a:latin typeface="GillSans-Regular"/>
              </a:rPr>
              <a:t>– Different species have different movement patterns as adults and as larvae. In order to grow into large adults that successfully reproduce in the long term, marine species need a large enough area of habitat to move according to their natural patterns.</a:t>
            </a:r>
          </a:p>
          <a:p>
            <a:pPr algn="l"/>
            <a:r>
              <a:rPr lang="en-US" sz="1800" b="1" i="1" u="none" strike="noStrike" baseline="0" dirty="0">
                <a:solidFill>
                  <a:srgbClr val="231F20"/>
                </a:solidFill>
                <a:latin typeface="GillSans-Bold"/>
              </a:rPr>
              <a:t>c. Successful Reproduction </a:t>
            </a:r>
            <a:r>
              <a:rPr lang="en-US" sz="1800" b="0" i="1" u="none" strike="noStrike" baseline="0" dirty="0">
                <a:solidFill>
                  <a:srgbClr val="231F20"/>
                </a:solidFill>
                <a:latin typeface="GillSans-Regular"/>
              </a:rPr>
              <a:t>– If a species cannot successfully grow into adults and reproduce, the population will decline over time. If babies or juveniles are removed before they become reproductive adults, there will not be any reproduction to maintain population numbers. You need enough Individuals of reproductive size to maintain populations. This requires that MMAs are in the right place, large enough and in place long enough to support species throughout their lives. </a:t>
            </a:r>
          </a:p>
          <a:p>
            <a:pPr algn="l"/>
            <a:r>
              <a:rPr lang="en-US" sz="1800" b="1" i="1" u="none" strike="noStrike" baseline="0" dirty="0">
                <a:solidFill>
                  <a:srgbClr val="231F20"/>
                </a:solidFill>
                <a:latin typeface="GillSans-Bold"/>
              </a:rPr>
              <a:t>d. Effective Management That Provides Community Benefits and has community support </a:t>
            </a:r>
            <a:r>
              <a:rPr lang="en-US" sz="1800" b="0" i="1" u="none" strike="noStrike" baseline="0" dirty="0">
                <a:solidFill>
                  <a:srgbClr val="231F20"/>
                </a:solidFill>
                <a:latin typeface="GillSans-Regular"/>
              </a:rPr>
              <a:t>–The community must agree to effectively manage their resources. This includes establishing zones and rules that encourage successful reproduction, maintaining large enough areas of healthy habitats,</a:t>
            </a:r>
          </a:p>
          <a:p>
            <a:pPr algn="l"/>
            <a:r>
              <a:rPr lang="en-US" sz="1800" b="0" i="1" u="none" strike="noStrike" baseline="0" dirty="0">
                <a:solidFill>
                  <a:srgbClr val="231F20"/>
                </a:solidFill>
                <a:latin typeface="GillSans-Regular"/>
              </a:rPr>
              <a:t>and providing sustainable community benefits. For community members to remain supportive of management, they need to benefit from the management and from the sustainable utilization of their marine resources.</a:t>
            </a:r>
            <a:endParaRPr lang="en-US" b="1" i="1" dirty="0"/>
          </a:p>
          <a:p>
            <a:pPr marL="171673" indent="-171673" defTabSz="915589">
              <a:buFontTx/>
              <a:buChar char="-"/>
              <a:defRPr/>
            </a:pPr>
            <a:endParaRPr lang="en-US" b="1" i="1" dirty="0"/>
          </a:p>
          <a:p>
            <a:pPr marL="0" indent="0" defTabSz="915589">
              <a:buFontTx/>
              <a:buNone/>
              <a:defRPr/>
            </a:pPr>
            <a:r>
              <a:rPr lang="en-US" b="1" i="1" dirty="0"/>
              <a:t>___________________________________________________________________________________</a:t>
            </a:r>
          </a:p>
          <a:p>
            <a:pPr marL="0" indent="0" defTabSz="915589">
              <a:buFontTx/>
              <a:buNone/>
              <a:defRPr/>
            </a:pPr>
            <a:endParaRPr lang="en-US" b="1" i="1" dirty="0"/>
          </a:p>
          <a:p>
            <a:pPr marL="0" indent="0" defTabSz="915589">
              <a:buFontTx/>
              <a:buNone/>
              <a:defRPr/>
            </a:pPr>
            <a:r>
              <a:rPr lang="en-US" b="1" i="0" u="sng" dirty="0"/>
              <a:t>Scientific Rationale and References:</a:t>
            </a:r>
          </a:p>
          <a:p>
            <a:pPr marL="0" indent="0" defTabSz="915589">
              <a:buFontTx/>
              <a:buNone/>
              <a:defRPr/>
            </a:pPr>
            <a:r>
              <a:rPr lang="en-US" b="0" i="0" u="none" dirty="0" err="1"/>
              <a:t>Gombos</a:t>
            </a:r>
            <a:r>
              <a:rPr lang="en-US" b="0" i="0" u="none" dirty="0"/>
              <a:t> et al. 2013a.</a:t>
            </a:r>
          </a:p>
          <a:p>
            <a:pPr marL="0" indent="0" defTabSz="915589">
              <a:buFontTx/>
              <a:buNone/>
              <a:defRPr/>
            </a:pPr>
            <a:r>
              <a:rPr lang="en-US" b="0" i="0" u="none" dirty="0"/>
              <a:t>Green et al 2014.</a:t>
            </a:r>
          </a:p>
          <a:p>
            <a:pPr marL="0" indent="0" defTabSz="915589">
              <a:buFontTx/>
              <a:buNone/>
              <a:defRPr/>
            </a:pPr>
            <a:r>
              <a:rPr lang="en-US" b="0" i="0" u="none" dirty="0"/>
              <a:t>Green et al. 2020.</a:t>
            </a:r>
          </a:p>
          <a:p>
            <a:pPr marL="0" indent="0" defTabSz="915589">
              <a:buFontTx/>
              <a:buNone/>
              <a:defRPr/>
            </a:pPr>
            <a:endParaRPr lang="en-US" b="1" i="0" u="sng" dirty="0"/>
          </a:p>
          <a:p>
            <a:pPr marL="0" indent="0" defTabSz="915589">
              <a:buFontTx/>
              <a:buNone/>
              <a:defRPr/>
            </a:pPr>
            <a:endParaRPr lang="en-US" b="1" i="0" u="sng" dirty="0"/>
          </a:p>
          <a:p>
            <a:pPr marL="0" indent="0" defTabSz="915589">
              <a:buFontTx/>
              <a:buNone/>
              <a:defRPr/>
            </a:pPr>
            <a:endParaRPr lang="en-US" b="1" i="0" u="sng" dirty="0"/>
          </a:p>
          <a:p>
            <a:pPr marL="0" indent="0" defTabSz="915589">
              <a:buFontTx/>
              <a:buNone/>
              <a:defRPr/>
            </a:pPr>
            <a:endParaRPr lang="en-US" b="1" i="1" dirty="0"/>
          </a:p>
          <a:p>
            <a:pPr marL="171673" indent="-171673" defTabSz="915589">
              <a:buFontTx/>
              <a:buChar char="-"/>
              <a:defRPr/>
            </a:pPr>
            <a:endParaRPr lang="en-US" b="1" i="1" dirty="0"/>
          </a:p>
        </p:txBody>
      </p:sp>
    </p:spTree>
    <p:extLst>
      <p:ext uri="{BB962C8B-B14F-4D97-AF65-F5344CB8AC3E}">
        <p14:creationId xmlns:p14="http://schemas.microsoft.com/office/powerpoint/2010/main" val="3332563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5</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5</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1" i="1" dirty="0">
                <a:solidFill>
                  <a:srgbClr val="FF0000"/>
                </a:solidFill>
              </a:rPr>
              <a:t>Key Messages -</a:t>
            </a: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Times-Roman"/>
              </a:rPr>
              <a:t>-MMAs can help to protect those basic needs and achieve both fishery and biodiversity objectives.  When should spatial management be considered as an option?</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sz="1200" b="0" i="1" u="none" strike="noStrike" baseline="0" dirty="0">
              <a:latin typeface="Times-Roman"/>
            </a:endParaRP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Times-Roman"/>
              </a:rPr>
              <a:t>-If management objectives depend on regulating activities in a given area – and if they are appropriately designed to achieve those outcomes. </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sz="1200" b="0" i="1" u="none" strike="noStrike" baseline="0" dirty="0">
              <a:latin typeface="Times-Roman"/>
            </a:endParaRP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Times-Roman"/>
              </a:rPr>
              <a:t>-In areas where there is or has been overfishing and populations of focal fisheries species have declined, then fully protected areas can play an important role in enhancing fisheries yields and protecting biodiversity. This will only be the case if the area has the required habitats and a large enough size to support the maintenance or recovery of focal species. Its important to remember you have to work with the ecology of the focal species.</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sz="1200" b="0" i="1" u="none" strike="noStrike" baseline="0" dirty="0">
              <a:latin typeface="Times-Roman"/>
            </a:endParaRP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Times-Roman"/>
              </a:rPr>
              <a:t>When managing multiple species </a:t>
            </a: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solidFill>
                  <a:srgbClr val="FF0000"/>
                </a:solidFill>
                <a:latin typeface="Times-Roman"/>
              </a:rPr>
              <a:t>	-</a:t>
            </a:r>
            <a:r>
              <a:rPr lang="en-US" b="0" i="1" dirty="0">
                <a:solidFill>
                  <a:srgbClr val="FF0000"/>
                </a:solidFill>
              </a:rPr>
              <a:t>where single-species regulations like catch limits or size limits would be ineffective</a:t>
            </a:r>
            <a:r>
              <a:rPr lang="en-US" sz="1200" b="0" i="1" u="none" strike="noStrike" baseline="0" dirty="0">
                <a:latin typeface="Times-Roman"/>
              </a:rPr>
              <a:t> </a:t>
            </a:r>
          </a:p>
          <a:p>
            <a:pPr marL="171450" marR="0" lvl="0" indent="-171450" algn="l" defTabSz="915589" rtl="0" eaLnBrk="1" fontAlgn="auto" latinLnBrk="0" hangingPunct="1">
              <a:lnSpc>
                <a:spcPct val="100000"/>
              </a:lnSpc>
              <a:spcBef>
                <a:spcPts val="0"/>
              </a:spcBef>
              <a:spcAft>
                <a:spcPts val="0"/>
              </a:spcAft>
              <a:buClrTx/>
              <a:buSzTx/>
              <a:buFontTx/>
              <a:buChar char="-"/>
              <a:tabLst/>
              <a:defRPr/>
            </a:pPr>
            <a:r>
              <a:rPr lang="en-US" sz="1200" b="0" i="1" u="none" strike="noStrike" baseline="0" dirty="0">
                <a:latin typeface="Times-Roman"/>
              </a:rPr>
              <a:t>	-species that </a:t>
            </a:r>
            <a:r>
              <a:rPr lang="en-US" b="0" i="1" dirty="0">
                <a:solidFill>
                  <a:srgbClr val="FF0000"/>
                </a:solidFill>
              </a:rPr>
              <a:t>remain in an area throughout their lives and don’t move too far.  Also for species whose populations depend upon a 	specific area like a spawning site.</a:t>
            </a:r>
            <a:endParaRPr lang="en-US" sz="1200" b="0" i="1" u="none" strike="noStrike" baseline="0" dirty="0">
              <a:latin typeface="Times-Roman"/>
            </a:endParaRPr>
          </a:p>
          <a:p>
            <a:pPr marL="0" marR="0" lvl="0" indent="0" algn="l" defTabSz="915589" rtl="0" eaLnBrk="1" fontAlgn="auto" latinLnBrk="0" hangingPunct="1">
              <a:lnSpc>
                <a:spcPct val="100000"/>
              </a:lnSpc>
              <a:spcBef>
                <a:spcPts val="0"/>
              </a:spcBef>
              <a:spcAft>
                <a:spcPts val="0"/>
              </a:spcAft>
              <a:buClrTx/>
              <a:buSzTx/>
              <a:buFontTx/>
              <a:buNone/>
              <a:tabLst/>
              <a:defRPr/>
            </a:pPr>
            <a:endParaRPr lang="en-US" sz="1200" b="0" i="1" u="none" strike="noStrike" baseline="0" dirty="0">
              <a:latin typeface="Times-Roman"/>
            </a:endParaRP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latin typeface="Times-Roman"/>
              </a:rPr>
              <a:t>-MMAs are an important tool in the fisheries management toolkit and can be used alongside bag/catch limits, size limits, seasonal spawning area closures, etc.. </a:t>
            </a:r>
          </a:p>
          <a:p>
            <a:pPr marL="0" marR="0" lvl="0" indent="0" algn="l" defTabSz="915589" rtl="0" eaLnBrk="1" fontAlgn="auto" latinLnBrk="0" hangingPunct="1">
              <a:lnSpc>
                <a:spcPct val="100000"/>
              </a:lnSpc>
              <a:spcBef>
                <a:spcPts val="0"/>
              </a:spcBef>
              <a:spcAft>
                <a:spcPts val="0"/>
              </a:spcAft>
              <a:buClrTx/>
              <a:buSzTx/>
              <a:buFontTx/>
              <a:buNone/>
              <a:tabLst/>
              <a:defRPr/>
            </a:pPr>
            <a:endParaRPr lang="en-US" i="1" dirty="0"/>
          </a:p>
          <a:p>
            <a:pPr marL="0" indent="0" defTabSz="915589">
              <a:buFontTx/>
              <a:buNone/>
              <a:defRPr/>
            </a:pPr>
            <a:r>
              <a:rPr lang="en-US" b="1" i="1" dirty="0">
                <a:solidFill>
                  <a:srgbClr val="FF0000"/>
                </a:solidFill>
              </a:rPr>
              <a:t>___________________________________________________________________________________________________________________________</a:t>
            </a:r>
          </a:p>
          <a:p>
            <a:pPr marL="0" indent="0" defTabSz="915589">
              <a:buFontTx/>
              <a:buNone/>
              <a:defRPr/>
            </a:pPr>
            <a:r>
              <a:rPr lang="en-US" b="1" i="0" u="sng" dirty="0">
                <a:solidFill>
                  <a:srgbClr val="FF0000"/>
                </a:solidFill>
              </a:rPr>
              <a:t>Scientific Rationale and References:</a:t>
            </a:r>
          </a:p>
          <a:p>
            <a:pPr marL="0" indent="0" defTabSz="915589">
              <a:buFontTx/>
              <a:buNone/>
              <a:defRPr/>
            </a:pPr>
            <a:r>
              <a:rPr lang="en-US" b="0" i="0" dirty="0">
                <a:solidFill>
                  <a:srgbClr val="FF0000"/>
                </a:solidFill>
              </a:rPr>
              <a:t>From Green et al. (2017) Biophysical Principles for Designing a Network of Replenishment Zones for the Mesoamerican Reef System. Technical report produced by The Nature Conservancy, </a:t>
            </a:r>
            <a:r>
              <a:rPr lang="en-US" b="0" i="0" dirty="0" err="1">
                <a:solidFill>
                  <a:srgbClr val="FF0000"/>
                </a:solidFill>
              </a:rPr>
              <a:t>Comunidad</a:t>
            </a:r>
            <a:r>
              <a:rPr lang="en-US" b="0" i="0" dirty="0">
                <a:solidFill>
                  <a:srgbClr val="FF0000"/>
                </a:solidFill>
              </a:rPr>
              <a:t> y </a:t>
            </a:r>
            <a:r>
              <a:rPr lang="en-US" b="0" i="0" dirty="0" err="1">
                <a:solidFill>
                  <a:srgbClr val="FF0000"/>
                </a:solidFill>
              </a:rPr>
              <a:t>Biodiversidad</a:t>
            </a:r>
            <a:r>
              <a:rPr lang="en-US" b="0" i="0" dirty="0">
                <a:solidFill>
                  <a:srgbClr val="FF0000"/>
                </a:solidFill>
              </a:rPr>
              <a:t>, A.C., Smithsonian Institution, Perry Institute for Marine Science, Centro de </a:t>
            </a:r>
            <a:r>
              <a:rPr lang="en-US" b="0" i="0" dirty="0" err="1">
                <a:solidFill>
                  <a:srgbClr val="FF0000"/>
                </a:solidFill>
              </a:rPr>
              <a:t>Estudios</a:t>
            </a:r>
            <a:r>
              <a:rPr lang="en-US" b="0" i="0" dirty="0">
                <a:solidFill>
                  <a:srgbClr val="FF0000"/>
                </a:solidFill>
              </a:rPr>
              <a:t> </a:t>
            </a:r>
            <a:r>
              <a:rPr lang="en-US" b="0" i="0" dirty="0" err="1">
                <a:solidFill>
                  <a:srgbClr val="FF0000"/>
                </a:solidFill>
              </a:rPr>
              <a:t>Marinos</a:t>
            </a:r>
            <a:r>
              <a:rPr lang="en-US" b="0" i="0" dirty="0">
                <a:solidFill>
                  <a:srgbClr val="FF0000"/>
                </a:solidFill>
              </a:rPr>
              <a:t>, Healthy Reefs Initiative and Universidad </a:t>
            </a:r>
            <a:r>
              <a:rPr lang="en-US" b="0" i="0" dirty="0" err="1">
                <a:solidFill>
                  <a:srgbClr val="FF0000"/>
                </a:solidFill>
              </a:rPr>
              <a:t>Autónoma</a:t>
            </a:r>
            <a:r>
              <a:rPr lang="en-US" b="0" i="0" dirty="0">
                <a:solidFill>
                  <a:srgbClr val="FF0000"/>
                </a:solidFill>
              </a:rPr>
              <a:t> de Baja California Sur, 64 pp.  “The degree to which FRZs can contribute to enhancing fisheries yield depends on how well the fishery is managed beyond their boundaries (reviewed in Botsford et al. 2014). Where a fishery is well managed (e.g. at or below Maximum Sustainable Yield), adding FRZs may diminish yield because the fishable area is decreased. Conversely, in areas like the MAR where there is overfishing and populations of focal fisheries species have declined (Kramer et al. 2015), FRZs can play an important role in enhancing fisheries yields (Botsford et al. 2014). However, RZs can only be effective fisheries management tools if they are well designed and effectively managed (Green et al. 2014a)”.</a:t>
            </a:r>
          </a:p>
          <a:p>
            <a:pPr marL="0" indent="0" defTabSz="915589">
              <a:buFontTx/>
              <a:buNone/>
              <a:defRPr/>
            </a:pPr>
            <a:endParaRPr lang="en-US" b="0" i="0" dirty="0">
              <a:solidFill>
                <a:srgbClr val="FF0000"/>
              </a:solidFill>
            </a:endParaRPr>
          </a:p>
          <a:p>
            <a:pPr marL="0" indent="0" defTabSz="915589">
              <a:buFontTx/>
              <a:buNone/>
              <a:defRPr/>
            </a:pPr>
            <a:endParaRPr lang="en-US" b="0" i="0" dirty="0">
              <a:solidFill>
                <a:srgbClr val="FF0000"/>
              </a:solidFill>
            </a:endParaRPr>
          </a:p>
          <a:p>
            <a:pPr marL="0" indent="0" defTabSz="915589">
              <a:buFontTx/>
              <a:buNone/>
              <a:defRPr/>
            </a:pPr>
            <a:r>
              <a:rPr lang="en-US" b="0" i="0" dirty="0">
                <a:solidFill>
                  <a:srgbClr val="FF0000"/>
                </a:solidFill>
              </a:rPr>
              <a:t>From FAO (2011). FISHERIES MANAGEMENT 4. Marine protected areas and Fisheries. FAO TECHNICAL GUIDELINES FOR RESPONSIBLE FISHERIES. Suppl 4.</a:t>
            </a:r>
          </a:p>
          <a:p>
            <a:pPr marL="0" indent="0" defTabSz="915589">
              <a:buFontTx/>
              <a:buNone/>
              <a:defRPr/>
            </a:pPr>
            <a:r>
              <a:rPr lang="en-US" b="0" i="0" dirty="0">
                <a:solidFill>
                  <a:srgbClr val="FF0000"/>
                </a:solidFill>
              </a:rPr>
              <a:t>Copied directly from FAO Technical Report - </a:t>
            </a:r>
            <a:r>
              <a:rPr lang="en-US" b="0" i="1" dirty="0">
                <a:solidFill>
                  <a:srgbClr val="FF0000"/>
                </a:solidFill>
              </a:rPr>
              <a:t>Section2.5 IN WHAT SITUATIONS ARE MPAs USEFUL AS A FISHERIES</a:t>
            </a:r>
          </a:p>
          <a:p>
            <a:pPr marL="0" indent="0" defTabSz="915589">
              <a:buFontTx/>
              <a:buNone/>
              <a:defRPr/>
            </a:pPr>
            <a:r>
              <a:rPr lang="en-US" b="0" i="1" dirty="0">
                <a:solidFill>
                  <a:srgbClr val="FF0000"/>
                </a:solidFill>
              </a:rPr>
              <a:t>MANAGEMENT TOOL?</a:t>
            </a:r>
          </a:p>
          <a:p>
            <a:pPr marL="0" indent="0" defTabSz="915589">
              <a:buFontTx/>
              <a:buNone/>
              <a:defRPr/>
            </a:pPr>
            <a:r>
              <a:rPr lang="en-US" b="0" i="1" dirty="0">
                <a:solidFill>
                  <a:srgbClr val="FF0000"/>
                </a:solidFill>
              </a:rPr>
              <a:t>MPAs should not be viewed as a solution for all fisheries management problems. They do not address key issues for the overall management of the</a:t>
            </a:r>
          </a:p>
          <a:p>
            <a:pPr marL="0" indent="0" defTabSz="915589">
              <a:buFontTx/>
              <a:buNone/>
              <a:defRPr/>
            </a:pPr>
            <a:r>
              <a:rPr lang="en-US" b="0" i="1" dirty="0">
                <a:solidFill>
                  <a:srgbClr val="FF0000"/>
                </a:solidFill>
              </a:rPr>
              <a:t>area beyond the boundary of an MPA. Nor do they redress past unsuccessful fisheries management that has, in many cases, led to overcapacity, overfishing</a:t>
            </a:r>
          </a:p>
          <a:p>
            <a:pPr marL="0" indent="0" defTabSz="915589">
              <a:buFontTx/>
              <a:buNone/>
              <a:defRPr/>
            </a:pPr>
            <a:r>
              <a:rPr lang="en-US" b="0" i="1" dirty="0">
                <a:solidFill>
                  <a:srgbClr val="FF0000"/>
                </a:solidFill>
              </a:rPr>
              <a:t>and economic loss. Moreover, if MPAs were to be used as the sole mechanism for limiting the amount of fish to be caught, with a view to sustaining fish</a:t>
            </a:r>
          </a:p>
          <a:p>
            <a:pPr marL="0" indent="0" defTabSz="915589">
              <a:buFontTx/>
              <a:buNone/>
              <a:defRPr/>
            </a:pPr>
            <a:r>
              <a:rPr lang="en-US" b="0" i="1" dirty="0">
                <a:solidFill>
                  <a:srgbClr val="FF0000"/>
                </a:solidFill>
              </a:rPr>
              <a:t>populations, the extent of the area to be protected might be unrealistically large, particularly for mobile fish species, even if successful in meeting ecological</a:t>
            </a:r>
          </a:p>
          <a:p>
            <a:pPr marL="0" indent="0" defTabSz="915589">
              <a:buFontTx/>
              <a:buNone/>
              <a:defRPr/>
            </a:pPr>
            <a:r>
              <a:rPr lang="en-US" b="0" i="1" dirty="0">
                <a:solidFill>
                  <a:srgbClr val="FF0000"/>
                </a:solidFill>
              </a:rPr>
              <a:t>objectives, the approach would waste a large portion of potential economic benefits. In many circumstances, MPAs will be inferior to an appropriate</a:t>
            </a:r>
          </a:p>
          <a:p>
            <a:pPr marL="0" indent="0" defTabSz="915589">
              <a:buFontTx/>
              <a:buNone/>
              <a:defRPr/>
            </a:pPr>
            <a:r>
              <a:rPr lang="en-US" b="0" i="1" dirty="0">
                <a:solidFill>
                  <a:srgbClr val="FF0000"/>
                </a:solidFill>
              </a:rPr>
              <a:t>mix of other fisheries management tools in terms of the combined protection offered, potential yield and economic performance, as long as these tools are</a:t>
            </a:r>
          </a:p>
          <a:p>
            <a:pPr marL="0" indent="0" defTabSz="915589">
              <a:buFontTx/>
              <a:buNone/>
              <a:defRPr/>
            </a:pPr>
            <a:r>
              <a:rPr lang="en-US" b="0" i="1" dirty="0">
                <a:solidFill>
                  <a:srgbClr val="FF0000"/>
                </a:solidFill>
              </a:rPr>
              <a:t>effectively implemented.</a:t>
            </a:r>
          </a:p>
          <a:p>
            <a:pPr marL="0" indent="0" defTabSz="915589">
              <a:buFontTx/>
              <a:buNone/>
              <a:defRPr/>
            </a:pPr>
            <a:r>
              <a:rPr lang="en-US" b="0" i="1" dirty="0">
                <a:solidFill>
                  <a:srgbClr val="FF0000"/>
                </a:solidFill>
              </a:rPr>
              <a:t>With the move towards an ecosystem approach in the management of the world’s oceans, however, MPAs can be a very useful component within</a:t>
            </a:r>
          </a:p>
          <a:p>
            <a:pPr marL="0" indent="0" defTabSz="915589">
              <a:buFontTx/>
              <a:buNone/>
              <a:defRPr/>
            </a:pPr>
            <a:r>
              <a:rPr lang="en-US" b="0" i="1" dirty="0">
                <a:solidFill>
                  <a:srgbClr val="FF0000"/>
                </a:solidFill>
              </a:rPr>
              <a:t>the fisheries management toolbox. In several situations, there is a need for a greater consideration of MPAs as a main management measure, although</a:t>
            </a:r>
          </a:p>
          <a:p>
            <a:pPr algn="l"/>
            <a:r>
              <a:rPr lang="en-US" b="0" i="1" dirty="0">
                <a:solidFill>
                  <a:srgbClr val="FF0000"/>
                </a:solidFill>
              </a:rPr>
              <a:t>the best results may still be achieved with a combination of fisheries and </a:t>
            </a:r>
            <a:r>
              <a:rPr lang="en-US" sz="1800" b="0" i="1" u="none" strike="noStrike" baseline="0" dirty="0">
                <a:latin typeface="Times-Roman"/>
              </a:rPr>
              <a:t>ecosystem management tools. Multiple tools are available for achieving</a:t>
            </a:r>
          </a:p>
          <a:p>
            <a:pPr algn="l"/>
            <a:r>
              <a:rPr lang="en-US" sz="1800" b="0" i="1" u="none" strike="noStrike" baseline="0" dirty="0">
                <a:latin typeface="Times-Roman"/>
              </a:rPr>
              <a:t>fisheries objectives and these should be selected and balanced within the relevant policy and management frameworks</a:t>
            </a:r>
            <a:r>
              <a:rPr lang="en-US" sz="1800" b="0" i="0" u="none" strike="noStrike" baseline="0" dirty="0">
                <a:latin typeface="Times-Roman"/>
              </a:rPr>
              <a:t>”.</a:t>
            </a:r>
          </a:p>
          <a:p>
            <a:pPr algn="l"/>
            <a:r>
              <a:rPr lang="en-US" sz="1800" b="0" i="0" u="none" strike="noStrike" baseline="0" dirty="0">
                <a:solidFill>
                  <a:srgbClr val="FF0000"/>
                </a:solidFill>
                <a:latin typeface="Times-Roman"/>
              </a:rPr>
              <a:t>Some cases where MMAs may be most valuable for fisheries:</a:t>
            </a:r>
          </a:p>
          <a:p>
            <a:pPr marL="285750" indent="-285750" algn="l">
              <a:buFont typeface="Arial" panose="020B0604020202020204" pitchFamily="34" charset="0"/>
              <a:buChar char="•"/>
            </a:pPr>
            <a:r>
              <a:rPr lang="en-US" sz="1800" b="0" i="0" u="none" strike="noStrike" baseline="0" dirty="0">
                <a:latin typeface="Helvetica-Bold"/>
              </a:rPr>
              <a:t>Controlling fish mortality of sedentary species in data-poor situations</a:t>
            </a:r>
          </a:p>
          <a:p>
            <a:pPr marL="285750" indent="-285750" algn="l">
              <a:buFont typeface="Arial" panose="020B0604020202020204" pitchFamily="34" charset="0"/>
              <a:buChar char="•"/>
            </a:pPr>
            <a:r>
              <a:rPr lang="en-US" sz="1800" b="0" i="0" u="none" strike="noStrike" baseline="0" dirty="0">
                <a:latin typeface="Helvetica-Bold"/>
              </a:rPr>
              <a:t>Assisting management of multispecies fisheries</a:t>
            </a:r>
          </a:p>
          <a:p>
            <a:pPr marL="285750" indent="-285750" algn="l">
              <a:buFont typeface="Arial" panose="020B0604020202020204" pitchFamily="34" charset="0"/>
              <a:buChar char="•"/>
            </a:pPr>
            <a:r>
              <a:rPr lang="en-US" sz="1800" b="0" i="0" u="none" strike="noStrike" baseline="0" dirty="0">
                <a:latin typeface="Arial" panose="020B0604020202020204" pitchFamily="34" charset="0"/>
              </a:rPr>
              <a:t>Minimizing bycatch and protecting habitat and biodiversity</a:t>
            </a:r>
          </a:p>
          <a:p>
            <a:pPr marL="285750" indent="-285750" algn="l">
              <a:buFont typeface="Arial" panose="020B0604020202020204" pitchFamily="34" charset="0"/>
              <a:buChar char="•"/>
            </a:pPr>
            <a:r>
              <a:rPr lang="en-US" sz="1800" b="0" i="0" u="none" strike="noStrike" baseline="0" dirty="0">
                <a:latin typeface="Arial" panose="020B0604020202020204" pitchFamily="34" charset="0"/>
              </a:rPr>
              <a:t>Buffering against uncertainty</a:t>
            </a:r>
          </a:p>
          <a:p>
            <a:pPr marL="285750" indent="-285750" algn="l">
              <a:buFont typeface="Arial" panose="020B0604020202020204" pitchFamily="34" charset="0"/>
              <a:buChar char="•"/>
            </a:pPr>
            <a:r>
              <a:rPr lang="en-US" sz="1800" b="0" i="0" u="none" strike="noStrike" baseline="0" dirty="0">
                <a:latin typeface="Arial" panose="020B0604020202020204" pitchFamily="34" charset="0"/>
              </a:rPr>
              <a:t>Protecting traditional and cultural use rights and practices</a:t>
            </a:r>
          </a:p>
          <a:p>
            <a:pPr marL="285750" indent="-285750" algn="l">
              <a:buFont typeface="Arial" panose="020B0604020202020204" pitchFamily="34" charset="0"/>
              <a:buChar char="•"/>
            </a:pPr>
            <a:r>
              <a:rPr lang="en-US" sz="1800" b="0" i="0" u="none" strike="noStrike" baseline="0" dirty="0">
                <a:latin typeface="Arial" panose="020B0604020202020204" pitchFamily="34" charset="0"/>
              </a:rPr>
              <a:t>Protecting and enhancing local livelihoods</a:t>
            </a:r>
          </a:p>
          <a:p>
            <a:pPr marL="285750" indent="-285750" algn="l">
              <a:buFont typeface="Arial" panose="020B0604020202020204" pitchFamily="34" charset="0"/>
              <a:buChar char="•"/>
            </a:pPr>
            <a:r>
              <a:rPr lang="en-US" sz="1800" b="0" i="0" u="none" strike="noStrike" baseline="0" dirty="0">
                <a:latin typeface="Helvetica-Bold"/>
              </a:rPr>
              <a:t>Resolving user conflicts</a:t>
            </a:r>
            <a:endParaRPr lang="en-US" sz="1800" b="0" i="0" u="none" strike="noStrike" baseline="0" dirty="0">
              <a:latin typeface="Arial" panose="020B0604020202020204" pitchFamily="34" charset="0"/>
            </a:endParaRPr>
          </a:p>
          <a:p>
            <a:pPr marL="285750" indent="-285750" algn="l">
              <a:buFont typeface="Arial" panose="020B0604020202020204" pitchFamily="34" charset="0"/>
              <a:buChar char="•"/>
            </a:pPr>
            <a:endParaRPr lang="en-US" sz="1800" b="0" i="0" u="none" strike="noStrike" baseline="0" dirty="0">
              <a:solidFill>
                <a:srgbClr val="FF0000"/>
              </a:solidFill>
              <a:latin typeface="Times-Roman"/>
            </a:endParaRPr>
          </a:p>
          <a:p>
            <a:pPr algn="l"/>
            <a:r>
              <a:rPr lang="en-US" b="0" i="0" dirty="0">
                <a:solidFill>
                  <a:srgbClr val="FF0000"/>
                </a:solidFill>
              </a:rPr>
              <a:t>FISHPATH (2022) – output for spatial management considerations and caveats.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strike="noStrike" baseline="0" dirty="0">
                <a:latin typeface="Times-Roman"/>
              </a:rPr>
              <a:t>Spatial management can be especially important where there are spatial distinctions in the fishery that warrant spatially heterogeneous management. Examples of such spatial distinctions may include: Fisheries with sedentary or sessile species that form local or metapopulations (such as abalone); fisheries where the relative abundance or availability of the stock is spatially disaggregated; fisheries with concentrated areas of fishing effort (e.g., concentrated fishing effort in response to spatial “hot spots” or due to an area’s proximity to a port or urban center); or fisheries with identified ‘vulnerable’ areas, including areas with spawning or nursery grounds, areas where habitat needs to be allowed to regenerate, and areas with threatened, endangered, or protected species or habitat. [From </a:t>
            </a:r>
            <a:r>
              <a:rPr lang="en-US" sz="1200" b="0" i="1" u="none" strike="noStrike" baseline="0" dirty="0" err="1">
                <a:latin typeface="Times-Roman"/>
              </a:rPr>
              <a:t>FishPath</a:t>
            </a:r>
            <a:r>
              <a:rPr lang="en-US" sz="1200" b="0" i="1" u="none" strike="noStrike" baseline="0" dirty="0">
                <a:latin typeface="Times-Roman"/>
              </a:rPr>
              <a:t> outputs].</a:t>
            </a:r>
          </a:p>
          <a:p>
            <a:pPr algn="l"/>
            <a:endParaRPr lang="en-US" b="0" i="0" dirty="0">
              <a:solidFill>
                <a:srgbClr val="FF0000"/>
              </a:solidFill>
            </a:endParaRPr>
          </a:p>
        </p:txBody>
      </p:sp>
    </p:spTree>
    <p:extLst>
      <p:ext uri="{BB962C8B-B14F-4D97-AF65-F5344CB8AC3E}">
        <p14:creationId xmlns:p14="http://schemas.microsoft.com/office/powerpoint/2010/main" val="2139784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6</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6</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0" i="1" dirty="0"/>
              <a:t>Image – from </a:t>
            </a:r>
            <a:r>
              <a:rPr lang="en-US" b="0" i="1" dirty="0" err="1"/>
              <a:t>Gombos</a:t>
            </a:r>
            <a:r>
              <a:rPr lang="en-US" b="0" i="1" dirty="0"/>
              <a:t> et al. 2013a.</a:t>
            </a:r>
          </a:p>
          <a:p>
            <a:pPr marL="0" indent="0" defTabSz="915589">
              <a:buFontTx/>
              <a:buNone/>
              <a:defRPr/>
            </a:pPr>
            <a:r>
              <a:rPr lang="en-US" b="1" i="1" dirty="0"/>
              <a:t>Key Messages –</a:t>
            </a:r>
          </a:p>
          <a:p>
            <a:pPr marL="171450" indent="-171450" defTabSz="915589">
              <a:buFontTx/>
              <a:buChar char="-"/>
              <a:defRPr/>
            </a:pPr>
            <a:r>
              <a:rPr lang="en-US" b="0" i="1" dirty="0"/>
              <a:t>Marine managed areas can take different forms with different expected outcomes for natural resources.</a:t>
            </a:r>
          </a:p>
          <a:p>
            <a:pPr marL="171450" indent="-171450" defTabSz="915589">
              <a:buFontTx/>
              <a:buChar char="-"/>
              <a:defRPr/>
            </a:pPr>
            <a:r>
              <a:rPr lang="en-US" b="0" i="1" dirty="0"/>
              <a:t>Marine Managed Areas (MMAs) are clearly delineated areas of ocean, reef and shoreline that contribute to maintaining or enhancing natural resources by managing the types of uses allowed within their boundaries. They include, but are not limited to, areas with fisheries management rules and zones such as gear restrictions or size or catch limits, bans on destructive fishing practices, zones for limiting take during spawning, No-Take Fisheries Replenishment Zones (FRZs or no-take zones), and so on. </a:t>
            </a:r>
          </a:p>
          <a:p>
            <a:pPr marL="0" marR="0" lvl="0" indent="0" algn="l" defTabSz="915589" rtl="0" eaLnBrk="1" fontAlgn="auto" latinLnBrk="0" hangingPunct="1">
              <a:lnSpc>
                <a:spcPct val="100000"/>
              </a:lnSpc>
              <a:spcBef>
                <a:spcPts val="0"/>
              </a:spcBef>
              <a:spcAft>
                <a:spcPts val="0"/>
              </a:spcAft>
              <a:buClrTx/>
              <a:buSzTx/>
              <a:buFontTx/>
              <a:buNone/>
              <a:tabLst/>
              <a:defRPr/>
            </a:pPr>
            <a:r>
              <a:rPr lang="en-US" sz="1200" b="0" i="1" u="none" strike="noStrike" baseline="0" dirty="0">
                <a:solidFill>
                  <a:srgbClr val="231F20"/>
                </a:solidFill>
                <a:latin typeface="GillSans-Regular"/>
              </a:rPr>
              <a:t>- There are a variety of other types of managed areas and their naming conventions differ by region. A couple of examples include:</a:t>
            </a:r>
            <a:endParaRPr lang="en-US" b="0" i="1" dirty="0"/>
          </a:p>
          <a:p>
            <a:pPr algn="l"/>
            <a:r>
              <a:rPr lang="en-US" b="0" i="1" dirty="0"/>
              <a:t>-Fisheries Replenishment Zones (FRZs) are a type of MMA and are areas of ocean that are protected from extractive and destructive activities and areas with restrictions regarding access and activities (e.g., for fisheries or tourism).</a:t>
            </a:r>
            <a:r>
              <a:rPr lang="en-US" sz="1200" b="0" i="1" u="none" strike="noStrike" baseline="0" dirty="0">
                <a:solidFill>
                  <a:srgbClr val="231F20"/>
                </a:solidFill>
                <a:latin typeface="GillSans-Regular"/>
              </a:rPr>
              <a:t> They are sometimes called No-Take Zones.</a:t>
            </a:r>
          </a:p>
          <a:p>
            <a:pPr algn="l"/>
            <a:r>
              <a:rPr lang="en-US" sz="1800" b="0" i="1" u="none" strike="noStrike" baseline="0" dirty="0">
                <a:solidFill>
                  <a:srgbClr val="231F20"/>
                </a:solidFill>
                <a:latin typeface="GillSans-Regular"/>
              </a:rPr>
              <a:t>-Seasonal closures – can be important for protecting focal species during critical life stages (e.g. in spawning or nursery areas during reproductive seasons), which can be very important to protect or restore populations of these species. </a:t>
            </a:r>
          </a:p>
          <a:p>
            <a:pPr algn="l"/>
            <a:r>
              <a:rPr lang="en-US" sz="1800" b="0" i="1" u="none" strike="noStrike" baseline="0" dirty="0">
                <a:solidFill>
                  <a:srgbClr val="231F20"/>
                </a:solidFill>
                <a:latin typeface="GillSans-Regular"/>
              </a:rPr>
              <a:t>-Locally managed areas may also cultural or traditional management such as </a:t>
            </a:r>
            <a:r>
              <a:rPr lang="en-US" sz="1800" b="0" i="1" u="none" strike="noStrike" baseline="0" dirty="0" err="1">
                <a:solidFill>
                  <a:srgbClr val="231F20"/>
                </a:solidFill>
                <a:latin typeface="GillSans-Regular"/>
              </a:rPr>
              <a:t>sasi</a:t>
            </a:r>
            <a:r>
              <a:rPr lang="en-US" sz="1800" b="0" i="1" u="none" strike="noStrike" baseline="0" dirty="0">
                <a:solidFill>
                  <a:srgbClr val="231F20"/>
                </a:solidFill>
                <a:latin typeface="GillSans-Regular"/>
              </a:rPr>
              <a:t> (West Papua), </a:t>
            </a:r>
            <a:r>
              <a:rPr lang="en-US" sz="1800" b="0" i="1" u="none" strike="noStrike" baseline="0" dirty="0" err="1">
                <a:solidFill>
                  <a:srgbClr val="231F20"/>
                </a:solidFill>
                <a:latin typeface="GillSans-Regular"/>
              </a:rPr>
              <a:t>tambu</a:t>
            </a:r>
            <a:r>
              <a:rPr lang="en-US" sz="1800" b="0" i="1" u="none" strike="noStrike" baseline="0" dirty="0">
                <a:solidFill>
                  <a:srgbClr val="231F20"/>
                </a:solidFill>
                <a:latin typeface="GillSans-Regular"/>
              </a:rPr>
              <a:t> or tabu (no take areas) in some Pacific islands.</a:t>
            </a:r>
          </a:p>
          <a:p>
            <a:pPr algn="l"/>
            <a:endParaRPr lang="en-US" sz="1800" b="0" i="0" u="none" strike="noStrike" baseline="0" dirty="0">
              <a:solidFill>
                <a:srgbClr val="231F20"/>
              </a:solidFill>
              <a:latin typeface="GillSans-Regular"/>
            </a:endParaRPr>
          </a:p>
          <a:p>
            <a:pPr algn="l"/>
            <a:r>
              <a:rPr lang="en-US" b="0" i="1" dirty="0"/>
              <a:t>____________________________________________________________________________</a:t>
            </a:r>
          </a:p>
          <a:p>
            <a:pPr algn="l"/>
            <a:endParaRPr lang="en-US" b="0" i="1" dirty="0"/>
          </a:p>
          <a:p>
            <a:pPr algn="l"/>
            <a:r>
              <a:rPr lang="en-US" b="1" i="0" u="sng" dirty="0"/>
              <a:t>Scientific Rationale and References:</a:t>
            </a:r>
          </a:p>
          <a:p>
            <a:pPr algn="l"/>
            <a:endParaRPr lang="en-US" b="1" i="0" u="sng" dirty="0"/>
          </a:p>
          <a:p>
            <a:pPr algn="l"/>
            <a:r>
              <a:rPr lang="en-US" b="0" i="0" u="none" dirty="0" err="1"/>
              <a:t>Gombos</a:t>
            </a:r>
            <a:r>
              <a:rPr lang="en-US" b="0" i="0" u="none" dirty="0"/>
              <a:t> et al. 2013a –  for definitions.</a:t>
            </a:r>
          </a:p>
          <a:p>
            <a:pPr algn="l"/>
            <a:r>
              <a:rPr lang="en-US" b="0" i="0" u="none" dirty="0"/>
              <a:t>Green et al. 2020.</a:t>
            </a:r>
          </a:p>
          <a:p>
            <a:pPr algn="l"/>
            <a:endParaRPr lang="en-US" b="1" i="0" u="sng" dirty="0"/>
          </a:p>
          <a:p>
            <a:pPr algn="l"/>
            <a:endParaRPr lang="en-US" b="1" i="0" u="sng" dirty="0"/>
          </a:p>
          <a:p>
            <a:pPr algn="l"/>
            <a:endParaRPr lang="en-US" b="1" i="0" u="sng" dirty="0"/>
          </a:p>
          <a:p>
            <a:pPr marL="171673" indent="-171673" defTabSz="915589">
              <a:buFontTx/>
              <a:buChar char="-"/>
              <a:defRPr/>
            </a:pPr>
            <a:endParaRPr lang="en-US" b="1" i="1" dirty="0"/>
          </a:p>
        </p:txBody>
      </p:sp>
    </p:spTree>
    <p:extLst>
      <p:ext uri="{BB962C8B-B14F-4D97-AF65-F5344CB8AC3E}">
        <p14:creationId xmlns:p14="http://schemas.microsoft.com/office/powerpoint/2010/main" val="1738457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7</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7</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0" i="1" dirty="0"/>
              <a:t>Photo credit: Simon Lorentz, Chuuk, Federated State of Micronesia</a:t>
            </a:r>
            <a:endParaRPr lang="en-US" b="1" i="1" dirty="0"/>
          </a:p>
          <a:p>
            <a:pPr marL="0" indent="0" defTabSz="915589">
              <a:buFontTx/>
              <a:buNone/>
              <a:defRPr/>
            </a:pPr>
            <a:r>
              <a:rPr lang="en-US" b="1" i="1" dirty="0"/>
              <a:t>Key Messages –</a:t>
            </a:r>
          </a:p>
          <a:p>
            <a:pPr algn="l"/>
            <a:endParaRPr lang="en-US" sz="1800" b="0" i="1" u="none" strike="noStrike" baseline="0" dirty="0">
              <a:solidFill>
                <a:srgbClr val="231F20"/>
              </a:solidFill>
              <a:latin typeface="GillSans-Regular"/>
            </a:endParaRPr>
          </a:p>
          <a:p>
            <a:pPr algn="l"/>
            <a:r>
              <a:rPr lang="en-US" sz="1800" b="0" i="1" u="none" strike="noStrike" baseline="0" dirty="0">
                <a:solidFill>
                  <a:srgbClr val="231F20"/>
                </a:solidFill>
                <a:latin typeface="GillSans-Regular"/>
              </a:rPr>
              <a: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In many places in the Pacific, there is a long history of local communities managing their marine resources in Locally Managed Marine Areas (MMAs). They include no go, no take or limited take areas, usually established for resource management (e.g., to allow populations of fish or invertebrates to recover) or for cultural reasons (e.g., spirit areas or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favoured</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fishing areas of a departed elder).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a:t>
            </a:r>
            <a:r>
              <a:rPr lang="en-US" sz="1800" b="0" i="1" u="none" strike="noStrike" baseline="0" dirty="0">
                <a:solidFill>
                  <a:srgbClr val="231F20"/>
                </a:solidFill>
                <a:latin typeface="GillSans-Regular"/>
              </a:rPr>
              <a:t>Locally managed areas may also cultural or traditional management such as </a:t>
            </a:r>
            <a:r>
              <a:rPr lang="en-US" sz="1800" b="0" i="1" u="none" strike="noStrike" baseline="0" dirty="0" err="1">
                <a:solidFill>
                  <a:srgbClr val="231F20"/>
                </a:solidFill>
                <a:latin typeface="GillSans-Regular"/>
              </a:rPr>
              <a:t>sasi</a:t>
            </a:r>
            <a:r>
              <a:rPr lang="en-US" sz="1800" b="0" i="1" u="none" strike="noStrike" baseline="0" dirty="0">
                <a:solidFill>
                  <a:srgbClr val="231F20"/>
                </a:solidFill>
                <a:latin typeface="GillSans-Regular"/>
              </a:rPr>
              <a:t> (West Papua), </a:t>
            </a:r>
            <a:r>
              <a:rPr lang="en-US" sz="1800" b="0" i="1" u="none" strike="noStrike" baseline="0" dirty="0" err="1">
                <a:solidFill>
                  <a:srgbClr val="231F20"/>
                </a:solidFill>
                <a:latin typeface="GillSans-Regular"/>
              </a:rPr>
              <a:t>tambu</a:t>
            </a:r>
            <a:r>
              <a:rPr lang="en-US" sz="1800" b="0" i="1" u="none" strike="noStrike" baseline="0" dirty="0">
                <a:solidFill>
                  <a:srgbClr val="231F20"/>
                </a:solidFill>
                <a:latin typeface="GillSans-Regular"/>
              </a:rPr>
              <a:t> or tabu (no take areas) in some Pacific islands.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1" u="none" strike="noStrike" baseline="0" dirty="0">
                <a:solidFill>
                  <a:srgbClr val="231F20"/>
                </a:solidFill>
                <a:latin typeface="GillSans-Regular"/>
              </a:rPr>
              <a:t>-For more information see the LMMA network site (lmmanetwork.org).</a:t>
            </a:r>
          </a:p>
          <a:p>
            <a:pPr algn="l"/>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1800" b="0" i="1" u="none" strike="noStrike" baseline="0" dirty="0">
              <a:solidFill>
                <a:srgbClr val="231F20"/>
              </a:solidFill>
              <a:latin typeface="GillSans-Regular"/>
            </a:endParaRPr>
          </a:p>
          <a:p>
            <a:pPr algn="l"/>
            <a:endParaRPr lang="en-US" sz="1800" b="0" i="0" u="none" strike="noStrike" baseline="0" dirty="0">
              <a:solidFill>
                <a:srgbClr val="231F20"/>
              </a:solidFill>
              <a:latin typeface="GillSans-Regular"/>
            </a:endParaRPr>
          </a:p>
          <a:p>
            <a:pPr algn="l"/>
            <a:r>
              <a:rPr lang="en-US" b="0" i="1" dirty="0"/>
              <a:t>____________________________________________________________________________</a:t>
            </a:r>
          </a:p>
          <a:p>
            <a:pPr algn="l"/>
            <a:endParaRPr lang="en-US" b="0" i="1" dirty="0"/>
          </a:p>
          <a:p>
            <a:pPr algn="l"/>
            <a:r>
              <a:rPr lang="en-US" b="1" i="0" u="sng" dirty="0"/>
              <a:t>Scientific Rationale and References:</a:t>
            </a:r>
          </a:p>
          <a:p>
            <a:pPr algn="l"/>
            <a:endParaRPr lang="en-US" b="1" i="0" u="sng" dirty="0"/>
          </a:p>
          <a:p>
            <a:pPr algn="l"/>
            <a:endParaRPr lang="en-US" b="1" i="0" u="sng" dirty="0"/>
          </a:p>
          <a:p>
            <a:pPr algn="l"/>
            <a:endParaRPr lang="en-US" b="1" i="0" u="sng" dirty="0"/>
          </a:p>
          <a:p>
            <a:pPr algn="l"/>
            <a:endParaRPr lang="en-US" b="1" i="0" u="sng" dirty="0"/>
          </a:p>
          <a:p>
            <a:pPr marL="171673" indent="-171673" defTabSz="915589">
              <a:buFontTx/>
              <a:buChar char="-"/>
              <a:defRPr/>
            </a:pPr>
            <a:endParaRPr lang="en-US" b="1" i="1" dirty="0"/>
          </a:p>
        </p:txBody>
      </p:sp>
    </p:spTree>
    <p:extLst>
      <p:ext uri="{BB962C8B-B14F-4D97-AF65-F5344CB8AC3E}">
        <p14:creationId xmlns:p14="http://schemas.microsoft.com/office/powerpoint/2010/main" val="4119202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8</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8</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1" i="1" dirty="0"/>
              <a:t>Image credit: </a:t>
            </a:r>
            <a:r>
              <a:rPr lang="en-US" b="0" i="0" dirty="0"/>
              <a:t>Great Barrier Reef Marine Park Authority; Queensland Government</a:t>
            </a:r>
            <a:endParaRPr lang="en-US" b="1" i="1" dirty="0"/>
          </a:p>
          <a:p>
            <a:pPr marL="0" indent="0" defTabSz="915589">
              <a:buFontTx/>
              <a:buNone/>
              <a:defRPr/>
            </a:pPr>
            <a:r>
              <a:rPr lang="en-US" b="1" i="1" dirty="0"/>
              <a:t>Key Messages – </a:t>
            </a:r>
            <a:endParaRPr lang="en-US" b="0" i="1" dirty="0"/>
          </a:p>
          <a:p>
            <a:pPr algn="l"/>
            <a:r>
              <a:rPr lang="en-US" b="0" i="1" dirty="0"/>
              <a:t>-Fisheries Replenishment Zones (FRZs) are areas of ocean that are protected from extractive and destructive activities and areas with restrictions regarding access and activities (e.g., for fisheries or tourism). FRZs are the most powerful type of managed area and are</a:t>
            </a:r>
            <a:r>
              <a:rPr lang="en-US" sz="1200" b="0" i="0" u="none" strike="noStrike" baseline="0" dirty="0">
                <a:solidFill>
                  <a:srgbClr val="231F20"/>
                </a:solidFill>
                <a:latin typeface="GillSans-Regular"/>
              </a:rPr>
              <a:t> one of the most effective ways to build up populations of marine species that contribute to spill over and support sustainable fishing. </a:t>
            </a:r>
            <a:endParaRPr lang="en-US" sz="1200" b="0" i="1" u="none" strike="noStrike" baseline="0" dirty="0">
              <a:solidFill>
                <a:srgbClr val="231F20"/>
              </a:solidFill>
              <a:latin typeface="GillSans-Regular"/>
            </a:endParaRPr>
          </a:p>
          <a:p>
            <a:pPr algn="l"/>
            <a:r>
              <a:rPr lang="en-US" sz="1200" b="0" i="1" u="none" strike="noStrike" baseline="0" dirty="0">
                <a:solidFill>
                  <a:srgbClr val="231F20"/>
                </a:solidFill>
                <a:latin typeface="GillSans-Regular"/>
              </a:rPr>
              <a:t>-When properly designed and managed, zones and rules inside MMAs – especially in </a:t>
            </a:r>
            <a:r>
              <a:rPr lang="en-US" sz="1200" b="0" i="1" u="none" strike="noStrike" baseline="0" dirty="0" err="1">
                <a:solidFill>
                  <a:srgbClr val="231F20"/>
                </a:solidFill>
                <a:latin typeface="GillSans-Regular"/>
              </a:rPr>
              <a:t>longterm</a:t>
            </a:r>
            <a:r>
              <a:rPr lang="en-US" sz="1200" b="0" i="1" u="none" strike="noStrike" baseline="0" dirty="0">
                <a:solidFill>
                  <a:srgbClr val="231F20"/>
                </a:solidFill>
                <a:latin typeface="GillSans-Regular"/>
              </a:rPr>
              <a:t> or permanent FRZs -  provide important species with the healthy habitats and protection that they need to eat, live, grow, and reproduce. Successful reproduction provides an abundance of marine resources. This abundance of resources in one area encourages both adults and larvae to “SPILL OVER” from protected zones to areas where community members can fish and continue to gain sustainable benefits from the zones within the MMA. </a:t>
            </a:r>
            <a:endParaRPr lang="en-US" sz="1200" b="0" i="0" u="none" strike="noStrike" baseline="0" dirty="0">
              <a:solidFill>
                <a:srgbClr val="231F20"/>
              </a:solidFill>
              <a:latin typeface="GillSans-Regular"/>
            </a:endParaRPr>
          </a:p>
          <a:p>
            <a:pPr algn="l"/>
            <a:r>
              <a:rPr lang="en-US" sz="1200" b="0" i="1" u="none" strike="noStrike" baseline="0" dirty="0">
                <a:solidFill>
                  <a:srgbClr val="231F20"/>
                </a:solidFill>
                <a:latin typeface="GillSans-Regular"/>
              </a:rPr>
              <a:t>-This poster summarizes evidence from the GBR on the role of no-take “green zones” in protecting and producing more and bigger fish and promoting spillover to support fishing in areas outside the green zone, even up to 30km away  (Harrison et al. 2012).</a:t>
            </a:r>
          </a:p>
          <a:p>
            <a:pPr algn="l"/>
            <a:endParaRPr lang="en-US" b="0" i="1" dirty="0"/>
          </a:p>
          <a:p>
            <a:pPr algn="l"/>
            <a:r>
              <a:rPr lang="en-US" b="0" i="1" dirty="0"/>
              <a:t>____________________________________________________________________________</a:t>
            </a:r>
          </a:p>
          <a:p>
            <a:pPr algn="l"/>
            <a:endParaRPr lang="en-US" b="0" i="1" dirty="0"/>
          </a:p>
          <a:p>
            <a:pPr algn="l"/>
            <a:r>
              <a:rPr lang="en-US" b="1" i="0" u="sng" dirty="0"/>
              <a:t>Scientific Rationale and References:</a:t>
            </a:r>
          </a:p>
          <a:p>
            <a:pPr algn="l"/>
            <a:endParaRPr lang="en-US" b="1" i="0" u="sng" dirty="0"/>
          </a:p>
          <a:p>
            <a:pPr algn="l"/>
            <a:r>
              <a:rPr lang="en-US" b="0" i="0" u="none" dirty="0"/>
              <a:t>From </a:t>
            </a:r>
            <a:r>
              <a:rPr lang="en-US" b="0" i="0" u="none" dirty="0" err="1"/>
              <a:t>Gombos</a:t>
            </a:r>
            <a:r>
              <a:rPr lang="en-US" b="0" i="0" u="none" dirty="0"/>
              <a:t> et al. 2013a: FRZs are one of the most effective ways to build long-term abundant fisheries populations and resilience (IUNC-WCPA 2008). The benefits of FRZs are as follows:</a:t>
            </a:r>
          </a:p>
          <a:p>
            <a:pPr algn="l"/>
            <a:r>
              <a:rPr lang="en-US" b="0" i="0" u="none" dirty="0"/>
              <a:t>• They protect all habitats and species within them, allowing them to eat, grow, and reproduce without the threat of being harvested.</a:t>
            </a:r>
          </a:p>
          <a:p>
            <a:pPr algn="l"/>
            <a:r>
              <a:rPr lang="en-US" b="0" i="0" u="none" dirty="0"/>
              <a:t>• They can be “fish banks”; they protect the species within them to allow them to become large adults, producing many eggs and larvae.</a:t>
            </a:r>
          </a:p>
          <a:p>
            <a:pPr algn="l"/>
            <a:r>
              <a:rPr lang="en-US" b="0" i="0" u="none" dirty="0"/>
              <a:t>Fish from these protected areas can provide larvae to replenish the local and surrounding populations.</a:t>
            </a:r>
          </a:p>
          <a:p>
            <a:pPr algn="l"/>
            <a:r>
              <a:rPr lang="en-US" b="0" i="0" u="none" dirty="0"/>
              <a:t>• They can help to populate areas outside the FRZ. If populations within the area become large and crowded, some adult fish may move</a:t>
            </a:r>
          </a:p>
          <a:p>
            <a:pPr algn="l"/>
            <a:r>
              <a:rPr lang="en-US" b="0" i="0" u="none" dirty="0"/>
              <a:t>out of the area. This effect is called “spillover.” Scientists have studied this effect. While fish don’t tend to move very far (usually</a:t>
            </a:r>
          </a:p>
          <a:p>
            <a:pPr algn="l"/>
            <a:r>
              <a:rPr lang="en-US" b="0" i="0" u="none" dirty="0"/>
              <a:t>hundreds of meters to less than one km), fishermen have learned to “fish the boundaries” to benefit from the spillover effect.</a:t>
            </a:r>
          </a:p>
          <a:p>
            <a:pPr algn="l"/>
            <a:r>
              <a:rPr lang="en-US" b="0" i="0" u="none" dirty="0"/>
              <a:t>• They can help to build the resilience of the area against the impacts of climate change and other threats by providing a safe area where</a:t>
            </a:r>
          </a:p>
          <a:p>
            <a:pPr algn="l"/>
            <a:r>
              <a:rPr lang="en-US" b="0" i="0" u="none" dirty="0"/>
              <a:t>baby fish are readily produced. These areas can help restore other FRZ and fished areas that have been damaged.</a:t>
            </a:r>
          </a:p>
          <a:p>
            <a:pPr algn="l"/>
            <a:r>
              <a:rPr lang="en-US" b="0" i="0" u="none" dirty="0"/>
              <a:t>• They can help keep the natural balance of different species, such as predators and herbivores (species that eat algae/plants). Maintaining</a:t>
            </a:r>
          </a:p>
          <a:p>
            <a:pPr algn="l"/>
            <a:r>
              <a:rPr lang="en-US" b="0" i="0" u="none" dirty="0"/>
              <a:t>a natural balance of species increases their ability to resist impacts from threats, including climate change.</a:t>
            </a:r>
          </a:p>
          <a:p>
            <a:pPr algn="l"/>
            <a:r>
              <a:rPr lang="en-US" b="0" i="0" u="none" dirty="0"/>
              <a:t>• FRZs can be easier to enforce than other fisheries regulations (for example, size limits or catch limits) because they limit access/use of</a:t>
            </a:r>
          </a:p>
          <a:p>
            <a:pPr algn="l"/>
            <a:r>
              <a:rPr lang="en-US" b="0" i="0" u="none" dirty="0"/>
              <a:t>a specific area. They are therefore more obvious to comply with and/or observe.</a:t>
            </a:r>
          </a:p>
          <a:p>
            <a:pPr algn="l"/>
            <a:r>
              <a:rPr lang="en-US" b="0" i="0" u="none" dirty="0"/>
              <a:t>c. For example, a study of Apo Island in the Philippines showed that the biomass of the surgeonfish tripled over 18 years (1983 to 2001) within</a:t>
            </a:r>
          </a:p>
          <a:p>
            <a:pPr algn="l"/>
            <a:r>
              <a:rPr lang="en-US" b="0" i="0" u="none" dirty="0"/>
              <a:t>the FRZ. Additionally, the biomass of this species increased by a factor of 40 outside of the FRZ (within 250 m of the boundary but not</a:t>
            </a:r>
          </a:p>
          <a:p>
            <a:pPr algn="l"/>
            <a:r>
              <a:rPr lang="en-US" b="0" i="0" u="none" dirty="0"/>
              <a:t>greater distances away). Finally, in 2000 and 2001, fishermen who used hook-and-line within 200 m of the FRZ boundary, which covers only</a:t>
            </a:r>
          </a:p>
          <a:p>
            <a:pPr algn="l"/>
            <a:r>
              <a:rPr lang="en-US" b="0" i="0" u="none" dirty="0"/>
              <a:t>11 percent of the total reef fishing area, caught 62.5 percent of the total catch of the entire area for this species (Russ et al. 2003).</a:t>
            </a:r>
          </a:p>
          <a:p>
            <a:pPr algn="l"/>
            <a:endParaRPr lang="en-US" b="1" i="0" u="sng" dirty="0"/>
          </a:p>
          <a:p>
            <a:pPr algn="l"/>
            <a:r>
              <a:rPr lang="en-US" b="0" i="0" u="sng" dirty="0"/>
              <a:t>GBR POSTER – supporting studies:</a:t>
            </a:r>
          </a:p>
          <a:p>
            <a:pPr algn="l"/>
            <a:r>
              <a:rPr lang="en-US" b="0" i="0" u="none" dirty="0"/>
              <a:t>Williamson D.H., G.R. Russ, and A.M. </a:t>
            </a:r>
            <a:r>
              <a:rPr lang="en-US" b="0" i="0" u="none" dirty="0" err="1"/>
              <a:t>Ayling</a:t>
            </a:r>
            <a:r>
              <a:rPr lang="en-US" b="0" i="0" u="none" dirty="0"/>
              <a:t>. 2004. No-take marine reserves increase abundance and biomass of reef fish on inshore fringing reefs of the Great Barrier Reef. Environmental Conservation 31 (2): 149–159 DOI:10.1017/S0376892904001262.  Density and biomass of coral trout,</a:t>
            </a:r>
          </a:p>
          <a:p>
            <a:pPr algn="l"/>
            <a:r>
              <a:rPr lang="en-US" b="0" i="0" u="none" dirty="0" err="1"/>
              <a:t>Plectropomus</a:t>
            </a:r>
            <a:r>
              <a:rPr lang="en-US" b="0" i="0" u="none" dirty="0"/>
              <a:t> spp., an important hook and line fishery species, were measured before and after the implementation of no take ‘green zones’ on the GBR and increased by factors of 4-6.3 (depending on site) in reserve sites. The density of non-target fish species did not differ significantly between fished and reserve sites.</a:t>
            </a:r>
          </a:p>
          <a:p>
            <a:pPr algn="l"/>
            <a:endParaRPr lang="en-US" b="0" i="0" u="none" dirty="0"/>
          </a:p>
          <a:p>
            <a:pPr algn="l"/>
            <a:r>
              <a:rPr lang="en-US" b="0" i="0" u="none" dirty="0"/>
              <a:t>Harrison, H.B., M Bode, D. H. Williamson, M.L. </a:t>
            </a:r>
            <a:r>
              <a:rPr lang="en-US" b="0" i="0" u="none" dirty="0" err="1"/>
              <a:t>Berumen</a:t>
            </a:r>
            <a:r>
              <a:rPr lang="en-US" b="0" i="0" u="none" dirty="0"/>
              <a:t>., and G.P. Jones. 2020. A connectivity portfolio effect stabilizes marine reserve performance. PNAS. https://www.pnas.org/cgi/doi/10.1073/pnas.1920580117.  Asynchronous larval dispersal (coral trout) from multiple reserves led to temporal stability in recruitment (‘buffering’) due to a connectivity portfolio effect. The reserves contributed larval spillover to neighboring habitats, but also mitigated temporal fluctuations in dispersal….having a stabilizing effect on fish populations.</a:t>
            </a:r>
          </a:p>
          <a:p>
            <a:pPr algn="l"/>
            <a:endParaRPr lang="en-US" b="0" i="0" u="none" dirty="0"/>
          </a:p>
          <a:p>
            <a:pPr algn="l"/>
            <a:r>
              <a:rPr lang="en-US" b="0" i="0" u="none" dirty="0"/>
              <a:t>Harrison, H.B., D.H. Williamson, R.D. Evans, G.R. </a:t>
            </a:r>
            <a:r>
              <a:rPr lang="en-US" b="0" i="0" u="none" dirty="0" err="1"/>
              <a:t>Almany</a:t>
            </a:r>
            <a:r>
              <a:rPr lang="en-US" b="0" i="0" u="none" dirty="0"/>
              <a:t>, S.R. </a:t>
            </a:r>
            <a:r>
              <a:rPr lang="en-US" b="0" i="0" u="none" dirty="0" err="1"/>
              <a:t>Thorrold</a:t>
            </a:r>
            <a:r>
              <a:rPr lang="en-US" b="0" i="0" u="none" dirty="0"/>
              <a:t>, G.R. Russ, K.A. </a:t>
            </a:r>
            <a:r>
              <a:rPr lang="en-US" b="0" i="0" u="none" dirty="0" err="1"/>
              <a:t>Feldheim</a:t>
            </a:r>
            <a:r>
              <a:rPr lang="en-US" b="0" i="0" u="none" dirty="0"/>
              <a:t>, L. van </a:t>
            </a:r>
            <a:r>
              <a:rPr lang="en-US" b="0" i="0" u="none" dirty="0" err="1"/>
              <a:t>Herwerden</a:t>
            </a:r>
            <a:r>
              <a:rPr lang="en-US" b="0" i="0" u="none" dirty="0"/>
              <a:t>, S. Planes, M. Srinivasan, M.L. </a:t>
            </a:r>
            <a:r>
              <a:rPr lang="en-US" b="0" i="0" u="none" dirty="0" err="1"/>
              <a:t>Berumen</a:t>
            </a:r>
            <a:r>
              <a:rPr lang="en-US" b="0" i="0" u="none" dirty="0"/>
              <a:t>, and G.P. Jones. 2012. </a:t>
            </a:r>
            <a:r>
              <a:rPr lang="en-US" sz="1800" b="0" i="0" u="none" strike="noStrike" baseline="0" dirty="0">
                <a:latin typeface="AdvPSHEL-B"/>
              </a:rPr>
              <a:t>Larval Export from Marine Reserves and the Recruitment Benefit for Fish and Fisheries. Current Biology 22:1023-1028. http://dx.doi.org/10.1016/j.cub.2012.04.008.  Using genetic parentage analysis, they showed that populations of two important fishery species in reserves contributed 83% (coral trout, </a:t>
            </a:r>
            <a:r>
              <a:rPr lang="en-US" sz="1800" b="0" i="0" u="none" strike="noStrike" baseline="0" dirty="0" err="1">
                <a:latin typeface="AdvPSHEL-BO"/>
              </a:rPr>
              <a:t>Plectropomus</a:t>
            </a:r>
            <a:r>
              <a:rPr lang="en-US" sz="1800" b="0" i="0" u="none" strike="noStrike" baseline="0" dirty="0">
                <a:latin typeface="AdvPSHEL-BO"/>
              </a:rPr>
              <a:t> maculatus</a:t>
            </a:r>
            <a:r>
              <a:rPr lang="en-US" sz="1800" b="0" i="0" u="none" strike="noStrike" baseline="0" dirty="0">
                <a:latin typeface="AdvPSHEL-B"/>
              </a:rPr>
              <a:t>) and 55% (stripey snapper, </a:t>
            </a:r>
            <a:r>
              <a:rPr lang="en-US" sz="1800" b="0" i="0" u="none" strike="noStrike" baseline="0" dirty="0">
                <a:latin typeface="AdvPSHEL-BO"/>
              </a:rPr>
              <a:t>Lutjanus </a:t>
            </a:r>
            <a:r>
              <a:rPr lang="en-US" sz="1800" b="0" i="0" u="none" strike="noStrike" baseline="0" dirty="0" err="1">
                <a:latin typeface="AdvPSHEL-BO"/>
              </a:rPr>
              <a:t>carponotatus</a:t>
            </a:r>
            <a:r>
              <a:rPr lang="en-US" sz="1800" b="0" i="0" u="none" strike="noStrike" baseline="0" dirty="0">
                <a:latin typeface="AdvPSHEL-B"/>
              </a:rPr>
              <a:t>) of their offspring to fished </a:t>
            </a:r>
            <a:r>
              <a:rPr lang="en-US" sz="1800" b="0" i="0" u="none" strike="noStrike" baseline="0" dirty="0" err="1">
                <a:latin typeface="AdvPSHEL-B"/>
              </a:rPr>
              <a:t>areas.They</a:t>
            </a:r>
            <a:r>
              <a:rPr lang="en-US" sz="1800" b="0" i="0" u="none" strike="noStrike" baseline="0" dirty="0">
                <a:latin typeface="AdvPSHEL-B"/>
              </a:rPr>
              <a:t> estimated that the reserves, which accounted for just 28% of the reef area, produced approximately half of all juvenile recruitment to both reserve and fished reefs within 30 km.</a:t>
            </a:r>
            <a:endParaRPr lang="en-US" b="0" i="0" u="none" dirty="0"/>
          </a:p>
          <a:p>
            <a:pPr algn="l"/>
            <a:endParaRPr lang="en-US" b="0" i="0" u="none" dirty="0"/>
          </a:p>
          <a:p>
            <a:pPr marL="171673" indent="-171673" defTabSz="915589">
              <a:buFontTx/>
              <a:buChar char="-"/>
              <a:defRPr/>
            </a:pPr>
            <a:endParaRPr lang="en-US" b="1" i="1" dirty="0"/>
          </a:p>
        </p:txBody>
      </p:sp>
    </p:spTree>
    <p:extLst>
      <p:ext uri="{BB962C8B-B14F-4D97-AF65-F5344CB8AC3E}">
        <p14:creationId xmlns:p14="http://schemas.microsoft.com/office/powerpoint/2010/main" val="1614005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735E22D-5D2A-4680-9353-32110E0374BC}" type="slidenum">
              <a:rPr lang="en-US"/>
              <a:pPr/>
              <a:t>9</a:t>
            </a:fld>
            <a:endParaRPr lang="en-US"/>
          </a:p>
        </p:txBody>
      </p:sp>
      <p:sp>
        <p:nvSpPr>
          <p:cNvPr id="686082" name="Rectangle 7"/>
          <p:cNvSpPr txBox="1">
            <a:spLocks noGrp="1" noChangeArrowheads="1"/>
          </p:cNvSpPr>
          <p:nvPr/>
        </p:nvSpPr>
        <p:spPr bwMode="auto">
          <a:xfrm>
            <a:off x="3855840" y="9440647"/>
            <a:ext cx="2949786" cy="496967"/>
          </a:xfrm>
          <a:prstGeom prst="rect">
            <a:avLst/>
          </a:prstGeom>
          <a:noFill/>
          <a:ln w="9525">
            <a:noFill/>
            <a:miter lim="800000"/>
            <a:headEnd/>
            <a:tailEnd/>
          </a:ln>
        </p:spPr>
        <p:txBody>
          <a:bodyPr lIns="89984" tIns="44992" rIns="89984" bIns="44992" anchor="b"/>
          <a:lstStyle/>
          <a:p>
            <a:pPr algn="r" defTabSz="899693" eaLnBrk="0" hangingPunct="0"/>
            <a:fld id="{E53102DA-4A71-4C5D-B480-D822FAF97273}" type="slidenum">
              <a:rPr lang="en-US" sz="1200">
                <a:latin typeface="Times" pitchFamily="18" charset="0"/>
              </a:rPr>
              <a:pPr algn="r" defTabSz="899693" eaLnBrk="0" hangingPunct="0"/>
              <a:t>9</a:t>
            </a:fld>
            <a:endParaRPr lang="en-US" sz="1200">
              <a:latin typeface="Times" pitchFamily="18" charset="0"/>
            </a:endParaRPr>
          </a:p>
        </p:txBody>
      </p:sp>
      <p:sp>
        <p:nvSpPr>
          <p:cNvPr id="686083" name="Rectangle 2"/>
          <p:cNvSpPr>
            <a:spLocks noGrp="1" noRot="1" noChangeAspect="1" noChangeArrowheads="1" noTextEdit="1"/>
          </p:cNvSpPr>
          <p:nvPr>
            <p:ph type="sldImg"/>
          </p:nvPr>
        </p:nvSpPr>
        <p:spPr>
          <a:xfrm>
            <a:off x="1371600" y="1143000"/>
            <a:ext cx="4114800" cy="3086100"/>
          </a:xfrm>
          <a:ln/>
        </p:spPr>
      </p:sp>
      <p:sp>
        <p:nvSpPr>
          <p:cNvPr id="686084" name="Rectangle 3"/>
          <p:cNvSpPr>
            <a:spLocks noGrp="1" noChangeArrowheads="1"/>
          </p:cNvSpPr>
          <p:nvPr>
            <p:ph type="body" idx="1"/>
          </p:nvPr>
        </p:nvSpPr>
        <p:spPr>
          <a:xfrm>
            <a:off x="907627" y="4721186"/>
            <a:ext cx="4991947" cy="4472702"/>
          </a:xfrm>
        </p:spPr>
        <p:txBody>
          <a:bodyPr lIns="89984" tIns="44992" rIns="89984" bIns="44992"/>
          <a:lstStyle/>
          <a:p>
            <a:pPr marL="0" indent="0" defTabSz="915589">
              <a:buFontTx/>
              <a:buNone/>
              <a:defRPr/>
            </a:pPr>
            <a:r>
              <a:rPr lang="en-US" b="0" i="1" dirty="0"/>
              <a:t>Image credit: Grorud-Colvert et al. 2021. </a:t>
            </a:r>
          </a:p>
          <a:p>
            <a:pPr marL="0" indent="0" defTabSz="915589">
              <a:buFontTx/>
              <a:buNone/>
              <a:defRPr/>
            </a:pPr>
            <a:r>
              <a:rPr lang="en-US" b="1" i="1" dirty="0"/>
              <a:t>Key Messages –</a:t>
            </a:r>
          </a:p>
          <a:p>
            <a:pPr algn="l"/>
            <a:endParaRPr lang="en-US" sz="1800" b="0" i="1" u="none" strike="noStrike" baseline="0" dirty="0">
              <a:solidFill>
                <a:srgbClr val="231F20"/>
              </a:solidFill>
              <a:latin typeface="GillSans-Regular"/>
            </a:endParaRPr>
          </a:p>
          <a:p>
            <a:pPr algn="l"/>
            <a:r>
              <a:rPr lang="en-US" sz="1800" b="0" i="1" u="none" strike="noStrike" baseline="0" dirty="0">
                <a:solidFill>
                  <a:srgbClr val="231F20"/>
                </a:solidFill>
                <a:latin typeface="GillSans-Regular"/>
              </a:rPr>
              <a:t>-Not all MMAs are the same. They range from fully protected to minimally protected and those different levels of protection likely lead to very different outcomes in terms of supporting rebuilding of marine populations and protection of habitats.</a:t>
            </a:r>
          </a:p>
          <a:p>
            <a:pPr algn="l"/>
            <a:r>
              <a:rPr lang="en-US" sz="1800" b="0" i="1" u="none" strike="noStrike" baseline="0" dirty="0">
                <a:solidFill>
                  <a:srgbClr val="231F20"/>
                </a:solidFill>
                <a:latin typeface="GillSans-Regular"/>
              </a:rPr>
              <a:t>-Fully protected areas provide the most ecological benefits by prohibiting extractive activities and minimizing impacts.</a:t>
            </a:r>
          </a:p>
          <a:p>
            <a:pPr algn="l"/>
            <a:r>
              <a:rPr lang="en-US" sz="1800" b="0" i="1" u="none" strike="noStrike" baseline="0" dirty="0">
                <a:solidFill>
                  <a:srgbClr val="231F20"/>
                </a:solidFill>
                <a:latin typeface="GillSans-Regular"/>
              </a:rPr>
              <a:t>-MMAs that protect most of the species in their boundaries, but perhaps allow for some sustainable extractive uses, can be considered highly protected and also contribute significantly to protecting and rebuilding marine populations. An example might be allowing catch of mobile pelagic species, while protecting reef-associated species.</a:t>
            </a:r>
          </a:p>
          <a:p>
            <a:pPr marL="0" indent="0" algn="l">
              <a:buFontTx/>
              <a:buNone/>
            </a:pPr>
            <a:r>
              <a:rPr lang="en-US" sz="1800" b="0" i="1" u="none" strike="noStrike" baseline="0" dirty="0">
                <a:solidFill>
                  <a:srgbClr val="231F20"/>
                </a:solidFill>
                <a:latin typeface="GillSans-Regular"/>
              </a:rPr>
              <a:t>-MMAs that allow significant extractive or destructive activities only offer limited or minimal protection from and rebuilding of most marine populations should not be an expected outcome.</a:t>
            </a:r>
          </a:p>
          <a:p>
            <a:pPr marL="0" indent="0" algn="l">
              <a:buFontTx/>
              <a:buNone/>
            </a:pPr>
            <a:endParaRPr lang="en-US" sz="1800" b="0" i="1" u="none" strike="noStrike" baseline="0" dirty="0">
              <a:solidFill>
                <a:srgbClr val="231F20"/>
              </a:solidFill>
              <a:latin typeface="GillSans-Regular"/>
            </a:endParaRPr>
          </a:p>
          <a:p>
            <a:pPr marL="0" indent="0" algn="l">
              <a:buFontTx/>
              <a:buNone/>
            </a:pPr>
            <a:r>
              <a:rPr lang="en-US" sz="1800" b="0" i="1" u="none" strike="noStrike" baseline="0" dirty="0">
                <a:solidFill>
                  <a:srgbClr val="231F20"/>
                </a:solidFill>
                <a:latin typeface="GillSans-Regular"/>
              </a:rPr>
              <a:t>-It is very important to consider the allowed activities within a MMA and to make sure that the true level of protection provided by a MMA will be sufficient to meet management objectives.</a:t>
            </a:r>
          </a:p>
          <a:p>
            <a:pPr algn="l"/>
            <a:endParaRPr lang="en-US" sz="1800" b="0" i="0" u="none" strike="noStrike" baseline="0" dirty="0">
              <a:solidFill>
                <a:srgbClr val="231F20"/>
              </a:solidFill>
              <a:latin typeface="GillSans-Regular"/>
            </a:endParaRPr>
          </a:p>
          <a:p>
            <a:pPr algn="l"/>
            <a:r>
              <a:rPr lang="en-US" b="0" i="1" dirty="0"/>
              <a:t>____________________________________________________________________________</a:t>
            </a:r>
          </a:p>
          <a:p>
            <a:pPr algn="l"/>
            <a:endParaRPr lang="en-US" b="0" i="1" dirty="0"/>
          </a:p>
          <a:p>
            <a:pPr algn="l"/>
            <a:r>
              <a:rPr lang="en-US" b="1" i="0" u="sng" dirty="0"/>
              <a:t>Scientific Rationale and References:</a:t>
            </a:r>
          </a:p>
          <a:p>
            <a:pPr algn="l"/>
            <a:endParaRPr lang="en-US" b="1" i="0" u="sng" dirty="0"/>
          </a:p>
          <a:p>
            <a:pPr algn="l"/>
            <a:r>
              <a:rPr lang="en-US" b="0" i="0" u="none" dirty="0"/>
              <a:t>Grorud-Colvert et al.,2021.  The MPA Guide: A framework to achieve global goals for the ocean. Science 373, 1215.</a:t>
            </a:r>
          </a:p>
          <a:p>
            <a:pPr algn="l"/>
            <a:r>
              <a:rPr lang="en-US" b="0" i="0" u="none" dirty="0"/>
              <a:t>“The level of protection, and therefore the effectiveness of MPAs, will greatly influence the future state of the ocean. Past ocean ecosystems were abundant and</a:t>
            </a:r>
          </a:p>
          <a:p>
            <a:pPr algn="l"/>
            <a:r>
              <a:rPr lang="en-US" b="0" i="0" u="none" dirty="0"/>
              <a:t>diverse in species and habitats. Over time, expanded and intensified human activities depleted and disrupted ocean ecosystems and reduced their services. MPAs, in conjunction with climate mitigation strategies and more sustainable uses of the ocean, can conserve and restore biodiversity and the resilient ecosystems needed for human well-being. Different levels of protection will result in different outcomes, if enabling conditions are satisfied”.</a:t>
            </a:r>
          </a:p>
          <a:p>
            <a:pPr algn="l"/>
            <a:endParaRPr lang="en-US" b="0" i="0" u="none" dirty="0"/>
          </a:p>
          <a:p>
            <a:pPr algn="l"/>
            <a:r>
              <a:rPr lang="en-US" b="0" i="0" u="none" dirty="0"/>
              <a:t>“The four LEVELS of protection from abatable activities within an MPA (or MPA</a:t>
            </a:r>
          </a:p>
          <a:p>
            <a:pPr algn="l"/>
            <a:r>
              <a:rPr lang="en-US" b="0" i="0" u="none" dirty="0"/>
              <a:t>zone), based on allowed activities, are (</a:t>
            </a:r>
            <a:r>
              <a:rPr lang="en-US" b="0" i="0" u="none" dirty="0" err="1"/>
              <a:t>i</a:t>
            </a:r>
            <a:r>
              <a:rPr lang="en-US" b="0" i="0" u="none" dirty="0"/>
              <a:t>) Fully Protected—no impact from extractive or destructive activities; (ii) Highly Protected—minimal impact; (iii) Lightly Protected—moderate impact; and (iv) Minimally Protected—high total impact, although still an MPA by IUCN criteria.</a:t>
            </a:r>
          </a:p>
          <a:p>
            <a:pPr algn="l"/>
            <a:endParaRPr lang="en-US" b="1" i="0" u="sng" dirty="0"/>
          </a:p>
          <a:p>
            <a:pPr algn="l"/>
            <a:r>
              <a:rPr lang="en-US" b="0" i="0" u="none" dirty="0"/>
              <a:t>Extensive literature globally shows that a high level of protection, and in particular no-take areas, is most effective at protecting biodiversity and rebuilding fish stocks – this is especially true for no-take, fully protected areas that adequately prohibit extractive and destructive uses (Claudet et al. 2008; Lester et al. 2009; Molloy et al. 2009; </a:t>
            </a:r>
            <a:r>
              <a:rPr lang="en-US" b="0" i="0" u="none" dirty="0" err="1"/>
              <a:t>Giakoumi</a:t>
            </a:r>
            <a:r>
              <a:rPr lang="en-US" b="0" i="0" u="none" dirty="0"/>
              <a:t> et al. 2017)</a:t>
            </a:r>
          </a:p>
          <a:p>
            <a:pPr algn="l"/>
            <a:endParaRPr lang="en-US" b="0" i="0" u="none" dirty="0"/>
          </a:p>
          <a:p>
            <a:pPr algn="l"/>
            <a:endParaRPr lang="en-US" b="0" i="0" u="none" dirty="0"/>
          </a:p>
          <a:p>
            <a:pPr algn="l"/>
            <a:r>
              <a:rPr lang="en-US" b="0" i="0" u="none" dirty="0"/>
              <a:t>Claudet J. et al.. 2008. Marine reserves: Size and age do matter. Ecol. Lett. 11, 481–489. </a:t>
            </a:r>
            <a:r>
              <a:rPr lang="en-US" b="0" i="0" u="none" dirty="0" err="1"/>
              <a:t>doi</a:t>
            </a:r>
            <a:r>
              <a:rPr lang="en-US" b="0" i="0" u="none" dirty="0"/>
              <a:t>: 10.1111/j.1461-0248.2008.01166.x; </a:t>
            </a:r>
            <a:r>
              <a:rPr lang="en-US" b="0" i="0" u="none" dirty="0" err="1"/>
              <a:t>pmid</a:t>
            </a:r>
            <a:r>
              <a:rPr lang="en-US" b="0" i="0" u="none" dirty="0"/>
              <a:t>: 18294212</a:t>
            </a:r>
          </a:p>
          <a:p>
            <a:pPr algn="l"/>
            <a:endParaRPr lang="en-US" b="0" i="0" u="none" dirty="0"/>
          </a:p>
          <a:p>
            <a:pPr algn="l"/>
            <a:r>
              <a:rPr lang="en-US" b="0" i="0" u="none" dirty="0" err="1"/>
              <a:t>Giakoumi</a:t>
            </a:r>
            <a:r>
              <a:rPr lang="en-US" b="0" i="0" u="none" dirty="0"/>
              <a:t>, S. et al., Ecological effects of full and partial protection in the crowded Mediterranean Sea: A regional</a:t>
            </a:r>
          </a:p>
          <a:p>
            <a:pPr algn="l"/>
            <a:r>
              <a:rPr lang="en-US" b="0" i="0" u="none" dirty="0"/>
              <a:t>meta-analysis. Sci. Rep. 7, 8940 (2017). </a:t>
            </a:r>
            <a:r>
              <a:rPr lang="en-US" b="0" i="0" u="none" dirty="0" err="1"/>
              <a:t>doi</a:t>
            </a:r>
            <a:r>
              <a:rPr lang="en-US" b="0" i="0" u="none" dirty="0"/>
              <a:t>: 10.1038/ s41598-017-08850-w; </a:t>
            </a:r>
            <a:r>
              <a:rPr lang="en-US" b="0" i="0" u="none" dirty="0" err="1"/>
              <a:t>pmid</a:t>
            </a:r>
            <a:r>
              <a:rPr lang="en-US" b="0" i="0" u="none" dirty="0"/>
              <a:t>: 28827603</a:t>
            </a:r>
          </a:p>
          <a:p>
            <a:pPr marL="0" indent="0" defTabSz="915589">
              <a:buFontTx/>
              <a:buNone/>
              <a:defRPr/>
            </a:pPr>
            <a:endParaRPr lang="en-US" b="0" i="0" u="none" dirty="0"/>
          </a:p>
          <a:p>
            <a:pPr algn="l"/>
            <a:r>
              <a:rPr lang="en-US" b="0" i="0" u="none" dirty="0"/>
              <a:t>Grorud-Colvert et al., 2021.  The MPA Guide: A framework to achieve global goals for the ocean. Science 373, 1215. </a:t>
            </a:r>
          </a:p>
          <a:p>
            <a:pPr algn="l"/>
            <a:endParaRPr lang="en-US" b="0" i="0" u="none" dirty="0"/>
          </a:p>
          <a:p>
            <a:pPr algn="l"/>
            <a:r>
              <a:rPr lang="en-US" b="0" i="0" u="none" dirty="0"/>
              <a:t>Lester, S.E. et al. 2009. Biological effects within no-take marine reserves: A global synthesis. Mar. Ecol. Prog. Ser. 384, 33–46</a:t>
            </a:r>
          </a:p>
          <a:p>
            <a:pPr algn="l"/>
            <a:r>
              <a:rPr lang="en-US" b="0" i="0" u="none" dirty="0" err="1"/>
              <a:t>doi</a:t>
            </a:r>
            <a:r>
              <a:rPr lang="en-US" b="0" i="0" u="none" dirty="0"/>
              <a:t>: 10.3354/meps08029</a:t>
            </a:r>
          </a:p>
          <a:p>
            <a:pPr algn="l"/>
            <a:endParaRPr lang="en-US" b="0" i="0" u="none" dirty="0"/>
          </a:p>
          <a:p>
            <a:pPr algn="l"/>
            <a:r>
              <a:rPr lang="en-US" b="0" i="0" u="none" dirty="0"/>
              <a:t>Molloy, P.P,  I. B. McLean, I. M. </a:t>
            </a:r>
            <a:r>
              <a:rPr lang="en-US" b="0" i="0" u="none" dirty="0" err="1"/>
              <a:t>Côté</a:t>
            </a:r>
            <a:r>
              <a:rPr lang="en-US" b="0" i="0" u="none" dirty="0"/>
              <a:t>. 2009. Effects of marine reserve age on fish populations: A global meta-analysis.</a:t>
            </a:r>
          </a:p>
          <a:p>
            <a:pPr algn="l"/>
            <a:r>
              <a:rPr lang="en-US" b="0" i="0" u="none" dirty="0"/>
              <a:t>J. Appl. Ecol. 46, 743–751 (2009). </a:t>
            </a:r>
            <a:r>
              <a:rPr lang="en-US" b="0" i="0" u="none" dirty="0" err="1"/>
              <a:t>doi</a:t>
            </a:r>
            <a:r>
              <a:rPr lang="en-US" b="0" i="0" u="none" dirty="0"/>
              <a:t>: 10.1111/j.1365-2664.2009.01662.x</a:t>
            </a:r>
          </a:p>
          <a:p>
            <a:pPr marL="0" indent="0" defTabSz="915589">
              <a:buFontTx/>
              <a:buNone/>
              <a:defRPr/>
            </a:pPr>
            <a:endParaRPr lang="en-US" b="1" i="1" dirty="0"/>
          </a:p>
        </p:txBody>
      </p:sp>
    </p:spTree>
    <p:extLst>
      <p:ext uri="{BB962C8B-B14F-4D97-AF65-F5344CB8AC3E}">
        <p14:creationId xmlns:p14="http://schemas.microsoft.com/office/powerpoint/2010/main" val="4119202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7"/>
          <p:cNvSpPr txBox="1">
            <a:spLocks noChangeArrowheads="1"/>
          </p:cNvSpPr>
          <p:nvPr userDrawn="1"/>
        </p:nvSpPr>
        <p:spPr bwMode="auto">
          <a:xfrm>
            <a:off x="7010400" y="5181600"/>
            <a:ext cx="2057400" cy="214313"/>
          </a:xfrm>
          <a:prstGeom prst="rect">
            <a:avLst/>
          </a:prstGeom>
          <a:noFill/>
          <a:ln w="9525">
            <a:noFill/>
            <a:miter lim="800000"/>
            <a:headEnd/>
            <a:tailEnd/>
          </a:ln>
          <a:effectLst/>
        </p:spPr>
        <p:txBody>
          <a:bodyPr>
            <a:spAutoFit/>
          </a:bodyPr>
          <a:lstStyle/>
          <a:p>
            <a:pPr algn="r">
              <a:spcBef>
                <a:spcPct val="50000"/>
              </a:spcBef>
              <a:defRPr/>
            </a:pPr>
            <a:r>
              <a:rPr lang="en-GB" sz="800">
                <a:solidFill>
                  <a:schemeClr val="bg1"/>
                </a:solidFill>
                <a:latin typeface="ImagoLight" pitchFamily="2" charset="0"/>
                <a:cs typeface="Arial" charset="0"/>
              </a:rPr>
              <a:t>© TNC</a:t>
            </a:r>
          </a:p>
        </p:txBody>
      </p:sp>
      <p:sp>
        <p:nvSpPr>
          <p:cNvPr id="5" name="Rectangle 2"/>
          <p:cNvSpPr>
            <a:spLocks noChangeArrowheads="1"/>
          </p:cNvSpPr>
          <p:nvPr userDrawn="1"/>
        </p:nvSpPr>
        <p:spPr bwMode="auto">
          <a:xfrm>
            <a:off x="0" y="5746750"/>
            <a:ext cx="2133600" cy="1066800"/>
          </a:xfrm>
          <a:prstGeom prst="rect">
            <a:avLst/>
          </a:prstGeom>
          <a:solidFill>
            <a:srgbClr val="23487A">
              <a:alpha val="78824"/>
            </a:srgbClr>
          </a:solidFill>
          <a:ln w="9525">
            <a:noFill/>
            <a:miter lim="800000"/>
            <a:headEnd/>
            <a:tailEnd/>
          </a:ln>
        </p:spPr>
        <p:txBody>
          <a:bodyPr wrap="none" anchor="ctr"/>
          <a:lstStyle/>
          <a:p>
            <a:pPr>
              <a:defRPr/>
            </a:pPr>
            <a:endParaRPr lang="en-US"/>
          </a:p>
        </p:txBody>
      </p:sp>
      <p:sp>
        <p:nvSpPr>
          <p:cNvPr id="6" name="Rectangle 3"/>
          <p:cNvSpPr>
            <a:spLocks noChangeArrowheads="1"/>
          </p:cNvSpPr>
          <p:nvPr userDrawn="1"/>
        </p:nvSpPr>
        <p:spPr bwMode="auto">
          <a:xfrm>
            <a:off x="2195513" y="5746750"/>
            <a:ext cx="6962775" cy="1066800"/>
          </a:xfrm>
          <a:prstGeom prst="rect">
            <a:avLst/>
          </a:prstGeom>
          <a:solidFill>
            <a:srgbClr val="23487A"/>
          </a:solidFill>
          <a:ln w="9525">
            <a:noFill/>
            <a:miter lim="800000"/>
            <a:headEnd/>
            <a:tailEnd/>
          </a:ln>
        </p:spPr>
        <p:txBody>
          <a:bodyPr wrap="none" anchor="ctr"/>
          <a:lstStyle/>
          <a:p>
            <a:pPr>
              <a:defRPr/>
            </a:pPr>
            <a:endParaRPr lang="en-US"/>
          </a:p>
        </p:txBody>
      </p:sp>
      <p:pic>
        <p:nvPicPr>
          <p:cNvPr id="7" name="Picture 13" descr="TNCLogoPrimary_Rev_WhtCMYK"/>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28600" y="5965825"/>
            <a:ext cx="1676400" cy="642938"/>
          </a:xfrm>
          <a:prstGeom prst="rect">
            <a:avLst/>
          </a:prstGeom>
          <a:noFill/>
        </p:spPr>
      </p:pic>
      <p:sp>
        <p:nvSpPr>
          <p:cNvPr id="78853" name="Rectangle 5"/>
          <p:cNvSpPr>
            <a:spLocks noGrp="1" noChangeArrowheads="1"/>
          </p:cNvSpPr>
          <p:nvPr>
            <p:ph type="ctrTitle"/>
          </p:nvPr>
        </p:nvSpPr>
        <p:spPr>
          <a:xfrm>
            <a:off x="2438400" y="5653088"/>
            <a:ext cx="6477000" cy="730250"/>
          </a:xfrm>
        </p:spPr>
        <p:txBody>
          <a:bodyPr/>
          <a:lstStyle>
            <a:lvl1pPr>
              <a:defRPr sz="3200" b="1" i="0" cap="small" baseline="0">
                <a:latin typeface="Calibri" pitchFamily="34" charset="0"/>
              </a:defRPr>
            </a:lvl1pPr>
          </a:lstStyle>
          <a:p>
            <a:r>
              <a:rPr lang="en-GB" dirty="0"/>
              <a:t>Click to edit Master title style</a:t>
            </a:r>
          </a:p>
        </p:txBody>
      </p:sp>
      <p:sp>
        <p:nvSpPr>
          <p:cNvPr id="78854" name="Rectangle 6"/>
          <p:cNvSpPr>
            <a:spLocks noGrp="1" noChangeArrowheads="1"/>
          </p:cNvSpPr>
          <p:nvPr>
            <p:ph type="subTitle" sz="quarter" idx="1"/>
          </p:nvPr>
        </p:nvSpPr>
        <p:spPr>
          <a:xfrm>
            <a:off x="2438400" y="6400800"/>
            <a:ext cx="6477000" cy="304800"/>
          </a:xfrm>
        </p:spPr>
        <p:txBody>
          <a:bodyPr/>
          <a:lstStyle>
            <a:lvl1pPr marL="0" indent="0">
              <a:defRPr sz="1400">
                <a:solidFill>
                  <a:schemeClr val="bg1"/>
                </a:solidFill>
                <a:latin typeface="Calibri" pitchFamily="34" charset="0"/>
              </a:defRPr>
            </a:lvl1pPr>
          </a:lstStyle>
          <a:p>
            <a:r>
              <a:rPr lang="en-GB" dirty="0"/>
              <a:t>SUBTITLE SHOULD BE IN CAPS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2775" y="47625"/>
            <a:ext cx="2166938" cy="63531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7625"/>
            <a:ext cx="6353175" cy="6353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2775" y="47625"/>
            <a:ext cx="2166938" cy="612457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47625"/>
            <a:ext cx="6353175" cy="6124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81000" y="11430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572000" y="11430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2190750" cy="567055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381000" y="1143000"/>
            <a:ext cx="6419850" cy="567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E04790-DBD3-4451-B730-2E897B85B014}" type="datetimeFigureOut">
              <a:rPr lang="en-US" smtClean="0"/>
              <a:pPr/>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04790-DBD3-4451-B730-2E897B85B014}" type="datetimeFigureOut">
              <a:rPr lang="en-US" smtClean="0"/>
              <a:pPr/>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E04790-DBD3-4451-B730-2E897B85B014}" type="datetimeFigureOut">
              <a:rPr lang="en-US" smtClean="0"/>
              <a:pPr/>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E04790-DBD3-4451-B730-2E897B85B014}" type="datetimeFigureOut">
              <a:rPr lang="en-US" smtClean="0"/>
              <a:pPr/>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E04790-DBD3-4451-B730-2E897B85B014}" type="datetimeFigureOut">
              <a:rPr lang="en-US" smtClean="0"/>
              <a:pPr/>
              <a:t>6/3/2022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E04790-DBD3-4451-B730-2E897B85B014}" type="datetimeFigureOut">
              <a:rPr lang="en-US" smtClean="0"/>
              <a:pPr/>
              <a:t>6/3/2022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E04790-DBD3-4451-B730-2E897B85B014}" type="datetimeFigureOut">
              <a:rPr lang="en-US" smtClean="0"/>
              <a:pPr/>
              <a:t>6/3/2022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04790-DBD3-4451-B730-2E897B85B014}" type="datetimeFigureOut">
              <a:rPr lang="en-US" smtClean="0"/>
              <a:pPr/>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04790-DBD3-4451-B730-2E897B85B014}" type="datetimeFigureOut">
              <a:rPr lang="en-US" smtClean="0"/>
              <a:pPr/>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04790-DBD3-4451-B730-2E897B85B014}" type="datetimeFigureOut">
              <a:rPr lang="en-US" smtClean="0"/>
              <a:pPr/>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04790-DBD3-4451-B730-2E897B85B014}" type="datetimeFigureOut">
              <a:rPr lang="en-US" smtClean="0"/>
              <a:pPr/>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0B762A-74A8-406A-911E-0B15EE3317E7}"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50800"/>
            <a:ext cx="6705600" cy="1066800"/>
          </a:xfrm>
        </p:spPr>
        <p:txBody>
          <a:bodyPr/>
          <a:lstStyle/>
          <a:p>
            <a:r>
              <a:rPr lang="en-US"/>
              <a:t>Click to edit Master title style</a:t>
            </a:r>
          </a:p>
        </p:txBody>
      </p:sp>
      <p:sp>
        <p:nvSpPr>
          <p:cNvPr id="3" name="Content Placeholder 2"/>
          <p:cNvSpPr>
            <a:spLocks noGrp="1"/>
          </p:cNvSpPr>
          <p:nvPr>
            <p:ph sz="half" idx="1"/>
          </p:nvPr>
        </p:nvSpPr>
        <p:spPr>
          <a:xfrm>
            <a:off x="457200" y="16764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76400"/>
            <a:ext cx="40386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40386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50800"/>
            <a:ext cx="6705600" cy="1066800"/>
          </a:xfrm>
        </p:spPr>
        <p:txBody>
          <a:bodyPr/>
          <a:lstStyle/>
          <a:p>
            <a:r>
              <a:rPr lang="en-US"/>
              <a:t>Click to edit Master title style</a:t>
            </a:r>
          </a:p>
        </p:txBody>
      </p:sp>
      <p:sp>
        <p:nvSpPr>
          <p:cNvPr id="3" name="Text Placeholder 2"/>
          <p:cNvSpPr>
            <a:spLocks noGrp="1"/>
          </p:cNvSpPr>
          <p:nvPr>
            <p:ph type="body" sz="half" idx="1"/>
          </p:nvPr>
        </p:nvSpPr>
        <p:spPr>
          <a:xfrm>
            <a:off x="457200" y="16764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b="1" i="0" cap="small" baseline="0">
                <a:latin typeface="Calibri"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76400"/>
            <a:ext cx="4038600" cy="4724400"/>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76400"/>
            <a:ext cx="4038600" cy="4724400"/>
          </a:xfrm>
        </p:spPr>
        <p:txBody>
          <a:bodyPr/>
          <a:lstStyle>
            <a:lvl1pPr>
              <a:defRPr sz="2800">
                <a:latin typeface="Calibri" pitchFamily="34" charset="0"/>
              </a:defRPr>
            </a:lvl1pPr>
            <a:lvl2pPr>
              <a:defRPr sz="2400">
                <a:latin typeface="Calibri" pitchFamily="34" charset="0"/>
              </a:defRPr>
            </a:lvl2pPr>
            <a:lvl3pPr>
              <a:defRPr sz="2000">
                <a:latin typeface="Calibri" pitchFamily="34" charset="0"/>
              </a:defRPr>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ChangeArrowheads="1"/>
          </p:cNvSpPr>
          <p:nvPr userDrawn="1"/>
        </p:nvSpPr>
        <p:spPr bwMode="auto">
          <a:xfrm>
            <a:off x="0" y="47625"/>
            <a:ext cx="2133600" cy="1066800"/>
          </a:xfrm>
          <a:prstGeom prst="rect">
            <a:avLst/>
          </a:prstGeom>
          <a:solidFill>
            <a:srgbClr val="23487A">
              <a:alpha val="78824"/>
            </a:srgbClr>
          </a:solidFill>
          <a:ln w="9525">
            <a:noFill/>
            <a:miter lim="800000"/>
            <a:headEnd/>
            <a:tailEnd/>
          </a:ln>
        </p:spPr>
        <p:txBody>
          <a:bodyPr wrap="none" anchor="ctr"/>
          <a:lstStyle/>
          <a:p>
            <a:pPr>
              <a:defRPr/>
            </a:pPr>
            <a:endParaRPr lang="en-US"/>
          </a:p>
        </p:txBody>
      </p:sp>
      <p:sp>
        <p:nvSpPr>
          <p:cNvPr id="77827" name="Rectangle 3"/>
          <p:cNvSpPr>
            <a:spLocks noChangeArrowheads="1"/>
          </p:cNvSpPr>
          <p:nvPr userDrawn="1"/>
        </p:nvSpPr>
        <p:spPr bwMode="auto">
          <a:xfrm>
            <a:off x="2195513" y="47625"/>
            <a:ext cx="6962775" cy="1066800"/>
          </a:xfrm>
          <a:prstGeom prst="rect">
            <a:avLst/>
          </a:prstGeom>
          <a:solidFill>
            <a:srgbClr val="23487A"/>
          </a:solidFill>
          <a:ln w="9525">
            <a:noFill/>
            <a:miter lim="800000"/>
            <a:headEnd/>
            <a:tailEnd/>
          </a:ln>
        </p:spPr>
        <p:txBody>
          <a:bodyPr wrap="none" anchor="ctr"/>
          <a:lstStyle/>
          <a:p>
            <a:pPr>
              <a:defRPr/>
            </a:pPr>
            <a:endParaRPr lang="en-US"/>
          </a:p>
        </p:txBody>
      </p:sp>
      <p:sp>
        <p:nvSpPr>
          <p:cNvPr id="77828" name="Rectangle 4"/>
          <p:cNvSpPr>
            <a:spLocks noChangeArrowheads="1"/>
          </p:cNvSpPr>
          <p:nvPr userDrawn="1"/>
        </p:nvSpPr>
        <p:spPr bwMode="auto">
          <a:xfrm>
            <a:off x="0" y="1160463"/>
            <a:ext cx="9144000" cy="5649912"/>
          </a:xfrm>
          <a:prstGeom prst="rect">
            <a:avLst/>
          </a:prstGeom>
          <a:solidFill>
            <a:srgbClr val="23487A">
              <a:alpha val="20000"/>
            </a:srgbClr>
          </a:solidFill>
          <a:ln w="9525">
            <a:noFill/>
            <a:miter lim="800000"/>
            <a:headEnd/>
            <a:tailEnd/>
          </a:ln>
        </p:spPr>
        <p:txBody>
          <a:bodyPr wrap="none" anchor="ctr"/>
          <a:lstStyle/>
          <a:p>
            <a:pPr>
              <a:spcBef>
                <a:spcPct val="50000"/>
              </a:spcBef>
              <a:defRPr/>
            </a:pPr>
            <a:endParaRPr lang="en-US" sz="1000">
              <a:cs typeface="Arial" charset="0"/>
            </a:endParaRPr>
          </a:p>
        </p:txBody>
      </p:sp>
      <p:sp>
        <p:nvSpPr>
          <p:cNvPr id="1029" name="Rectangle 5"/>
          <p:cNvSpPr>
            <a:spLocks noGrp="1" noChangeArrowheads="1"/>
          </p:cNvSpPr>
          <p:nvPr>
            <p:ph type="title"/>
          </p:nvPr>
        </p:nvSpPr>
        <p:spPr bwMode="auto">
          <a:xfrm>
            <a:off x="2424113" y="47625"/>
            <a:ext cx="6705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dirty="0"/>
              <a:t>Click to edit Master title style</a:t>
            </a:r>
          </a:p>
        </p:txBody>
      </p:sp>
      <p:sp>
        <p:nvSpPr>
          <p:cNvPr id="1030" name="Rectangle 6"/>
          <p:cNvSpPr>
            <a:spLocks noGrp="1" noChangeArrowheads="1"/>
          </p:cNvSpPr>
          <p:nvPr>
            <p:ph type="body" idx="1"/>
          </p:nvPr>
        </p:nvSpPr>
        <p:spPr bwMode="auto">
          <a:xfrm>
            <a:off x="457200" y="16002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1033" name="Picture 9" descr="TNCLogoPrimary_Rev_WhtCMYK"/>
          <p:cNvPicPr>
            <a:picLocks noChangeAspect="1" noChangeArrowheads="1"/>
          </p:cNvPicPr>
          <p:nvPr userDrawn="1"/>
        </p:nvPicPr>
        <p:blipFill>
          <a:blip r:embed="rId16" cstate="email">
            <a:extLst>
              <a:ext uri="{28A0092B-C50C-407E-A947-70E740481C1C}">
                <a14:useLocalDpi xmlns:a14="http://schemas.microsoft.com/office/drawing/2010/main"/>
              </a:ext>
            </a:extLst>
          </a:blip>
          <a:srcRect/>
          <a:stretch>
            <a:fillRect/>
          </a:stretch>
        </p:blipFill>
        <p:spPr bwMode="auto">
          <a:xfrm>
            <a:off x="228600" y="266700"/>
            <a:ext cx="1676400" cy="642938"/>
          </a:xfrm>
          <a:prstGeom prst="rect">
            <a:avLst/>
          </a:prstGeom>
          <a:noFill/>
        </p:spPr>
      </p:pic>
    </p:spTree>
  </p:cSld>
  <p:clrMap bg1="lt1" tx1="dk1" bg2="lt2" tx2="dk2" accent1="accent1" accent2="accent2" accent3="accent3" accent4="accent4" accent5="accent5" accent6="accent6" hlink="hlink" folHlink="folHlink"/>
  <p:sldLayoutIdLst>
    <p:sldLayoutId id="2147483821" r:id="rId1"/>
    <p:sldLayoutId id="2147483798" r:id="rId2"/>
    <p:sldLayoutId id="2147483797" r:id="rId3"/>
    <p:sldLayoutId id="2147483823" r:id="rId4"/>
    <p:sldLayoutId id="2147483796" r:id="rId5"/>
    <p:sldLayoutId id="2147483795" r:id="rId6"/>
    <p:sldLayoutId id="2147483794" r:id="rId7"/>
    <p:sldLayoutId id="2147483793" r:id="rId8"/>
    <p:sldLayoutId id="2147483792" r:id="rId9"/>
    <p:sldLayoutId id="2147483791" r:id="rId10"/>
    <p:sldLayoutId id="2147483790" r:id="rId11"/>
    <p:sldLayoutId id="2147483789" r:id="rId12"/>
    <p:sldLayoutId id="2147483788" r:id="rId13"/>
    <p:sldLayoutId id="2147483822" r:id="rId14"/>
  </p:sldLayoutIdLst>
  <p:transition>
    <p:fade/>
  </p:transition>
  <p:txStyles>
    <p:titleStyle>
      <a:lvl1pPr algn="l" rtl="0" eaLnBrk="0" fontAlgn="base" hangingPunct="0">
        <a:spcBef>
          <a:spcPct val="0"/>
        </a:spcBef>
        <a:spcAft>
          <a:spcPct val="0"/>
        </a:spcAft>
        <a:defRPr sz="3200" b="1" i="0" cap="small" baseline="0">
          <a:solidFill>
            <a:schemeClr val="bg1"/>
          </a:solidFill>
          <a:latin typeface="Calibri" pitchFamily="34" charset="0"/>
          <a:ea typeface="ＭＳ Ｐゴシック" pitchFamily="-65" charset="-128"/>
          <a:cs typeface="Calibri" pitchFamily="34" charset="0"/>
        </a:defRPr>
      </a:lvl1pPr>
      <a:lvl2pPr algn="l" rtl="0" eaLnBrk="0" fontAlgn="base" hangingPunct="0">
        <a:spcBef>
          <a:spcPct val="0"/>
        </a:spcBef>
        <a:spcAft>
          <a:spcPct val="0"/>
        </a:spcAft>
        <a:defRPr sz="2800">
          <a:solidFill>
            <a:schemeClr val="bg1"/>
          </a:solidFill>
          <a:latin typeface="Oakleaf Bold" pitchFamily="2"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bg1"/>
          </a:solidFill>
          <a:latin typeface="Oakleaf Bold" pitchFamily="2"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bg1"/>
          </a:solidFill>
          <a:latin typeface="Oakleaf Bold" pitchFamily="2"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bg1"/>
          </a:solidFill>
          <a:latin typeface="Oakleaf Bold" pitchFamily="2" charset="0"/>
          <a:ea typeface="ＭＳ Ｐゴシック" pitchFamily="-65" charset="-128"/>
          <a:cs typeface="ＭＳ Ｐゴシック" pitchFamily="-65" charset="-128"/>
        </a:defRPr>
      </a:lvl5pPr>
      <a:lvl6pPr marL="457200" algn="l" rtl="0" fontAlgn="base">
        <a:spcBef>
          <a:spcPct val="0"/>
        </a:spcBef>
        <a:spcAft>
          <a:spcPct val="0"/>
        </a:spcAft>
        <a:defRPr sz="3000">
          <a:solidFill>
            <a:schemeClr val="bg1"/>
          </a:solidFill>
          <a:latin typeface="Oakleaf Bold" pitchFamily="2" charset="0"/>
        </a:defRPr>
      </a:lvl6pPr>
      <a:lvl7pPr marL="914400" algn="l" rtl="0" fontAlgn="base">
        <a:spcBef>
          <a:spcPct val="0"/>
        </a:spcBef>
        <a:spcAft>
          <a:spcPct val="0"/>
        </a:spcAft>
        <a:defRPr sz="3000">
          <a:solidFill>
            <a:schemeClr val="bg1"/>
          </a:solidFill>
          <a:latin typeface="Oakleaf Bold" pitchFamily="2" charset="0"/>
        </a:defRPr>
      </a:lvl7pPr>
      <a:lvl8pPr marL="1371600" algn="l" rtl="0" fontAlgn="base">
        <a:spcBef>
          <a:spcPct val="0"/>
        </a:spcBef>
        <a:spcAft>
          <a:spcPct val="0"/>
        </a:spcAft>
        <a:defRPr sz="3000">
          <a:solidFill>
            <a:schemeClr val="bg1"/>
          </a:solidFill>
          <a:latin typeface="Oakleaf Bold" pitchFamily="2" charset="0"/>
        </a:defRPr>
      </a:lvl8pPr>
      <a:lvl9pPr marL="1828800" algn="l" rtl="0" fontAlgn="base">
        <a:spcBef>
          <a:spcPct val="0"/>
        </a:spcBef>
        <a:spcAft>
          <a:spcPct val="0"/>
        </a:spcAft>
        <a:defRPr sz="3000">
          <a:solidFill>
            <a:schemeClr val="bg1"/>
          </a:solidFill>
          <a:latin typeface="Oakleaf Bold" pitchFamily="2" charset="0"/>
        </a:defRPr>
      </a:lvl9pPr>
    </p:titleStyle>
    <p:bodyStyle>
      <a:lvl1pPr marL="342900" indent="-342900" algn="l" rtl="0" eaLnBrk="0" fontAlgn="base" hangingPunct="0">
        <a:spcBef>
          <a:spcPct val="0"/>
        </a:spcBef>
        <a:spcAft>
          <a:spcPts val="1800"/>
        </a:spcAft>
        <a:defRPr sz="2800">
          <a:solidFill>
            <a:schemeClr val="tx1"/>
          </a:solidFill>
          <a:latin typeface="Calibri" pitchFamily="34" charset="0"/>
          <a:ea typeface="ＭＳ Ｐゴシック" pitchFamily="-65" charset="-128"/>
          <a:cs typeface="Calibri" pitchFamily="34" charset="0"/>
        </a:defRPr>
      </a:lvl1pPr>
      <a:lvl2pPr marL="742950" indent="-285750" algn="l" rtl="0" eaLnBrk="0" fontAlgn="base" hangingPunct="0">
        <a:spcBef>
          <a:spcPct val="0"/>
        </a:spcBef>
        <a:spcAft>
          <a:spcPts val="1800"/>
        </a:spcAft>
        <a:buFont typeface="Arial" charset="0"/>
        <a:buChar char="•"/>
        <a:defRPr sz="2400">
          <a:solidFill>
            <a:schemeClr val="tx1"/>
          </a:solidFill>
          <a:latin typeface="Calibri" pitchFamily="34" charset="0"/>
          <a:ea typeface="ＭＳ Ｐゴシック" pitchFamily="-106" charset="-128"/>
        </a:defRPr>
      </a:lvl2pPr>
      <a:lvl3pPr marL="1143000" indent="-228600" algn="l" rtl="0" eaLnBrk="0" fontAlgn="base" hangingPunct="0">
        <a:spcBef>
          <a:spcPct val="0"/>
        </a:spcBef>
        <a:spcAft>
          <a:spcPts val="1800"/>
        </a:spcAft>
        <a:buFont typeface="Arial" charset="0"/>
        <a:buChar char="•"/>
        <a:defRPr sz="2000">
          <a:solidFill>
            <a:schemeClr val="tx1"/>
          </a:solidFill>
          <a:latin typeface="Calibri" pitchFamily="34" charset="0"/>
          <a:ea typeface="ＭＳ Ｐゴシック" pitchFamily="-106" charset="-128"/>
        </a:defRPr>
      </a:lvl3pPr>
      <a:lvl4pPr marL="1600200" indent="-228600" algn="l" rtl="0" eaLnBrk="0" fontAlgn="base" hangingPunct="0">
        <a:spcBef>
          <a:spcPct val="0"/>
        </a:spcBef>
        <a:spcAft>
          <a:spcPts val="1800"/>
        </a:spcAft>
        <a:buChar char="–"/>
        <a:defRPr sz="2000">
          <a:solidFill>
            <a:schemeClr val="tx1"/>
          </a:solidFill>
          <a:latin typeface="Calibri" pitchFamily="34" charset="0"/>
          <a:ea typeface="ＭＳ Ｐゴシック" pitchFamily="-106" charset="-128"/>
        </a:defRPr>
      </a:lvl4pPr>
      <a:lvl5pPr marL="2057400" indent="-228600" algn="l" rtl="0" eaLnBrk="0" fontAlgn="base" hangingPunct="0">
        <a:spcBef>
          <a:spcPct val="0"/>
        </a:spcBef>
        <a:spcAft>
          <a:spcPts val="1800"/>
        </a:spcAft>
        <a:buChar char="»"/>
        <a:defRPr sz="2000">
          <a:solidFill>
            <a:schemeClr val="tx1"/>
          </a:solidFill>
          <a:latin typeface="Calibri" pitchFamily="34" charset="0"/>
          <a:ea typeface="ＭＳ Ｐゴシック" pitchFamily="-106"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6"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6"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6"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ChangeArrowheads="1"/>
          </p:cNvSpPr>
          <p:nvPr userDrawn="1"/>
        </p:nvSpPr>
        <p:spPr bwMode="auto">
          <a:xfrm>
            <a:off x="0" y="47625"/>
            <a:ext cx="2133600" cy="1066800"/>
          </a:xfrm>
          <a:prstGeom prst="rect">
            <a:avLst/>
          </a:prstGeom>
          <a:solidFill>
            <a:srgbClr val="5F5049">
              <a:alpha val="78999"/>
            </a:srgbClr>
          </a:solidFill>
          <a:ln w="9525">
            <a:noFill/>
            <a:miter lim="800000"/>
            <a:headEnd/>
            <a:tailEnd/>
          </a:ln>
        </p:spPr>
        <p:txBody>
          <a:bodyPr wrap="none" anchor="ctr"/>
          <a:lstStyle/>
          <a:p>
            <a:pPr>
              <a:defRPr/>
            </a:pPr>
            <a:endParaRPr lang="en-US"/>
          </a:p>
        </p:txBody>
      </p:sp>
      <p:sp>
        <p:nvSpPr>
          <p:cNvPr id="77827" name="Rectangle 3"/>
          <p:cNvSpPr>
            <a:spLocks noChangeArrowheads="1"/>
          </p:cNvSpPr>
          <p:nvPr userDrawn="1"/>
        </p:nvSpPr>
        <p:spPr bwMode="auto">
          <a:xfrm>
            <a:off x="2195513" y="47625"/>
            <a:ext cx="6962775" cy="1066800"/>
          </a:xfrm>
          <a:prstGeom prst="rect">
            <a:avLst/>
          </a:prstGeom>
          <a:solidFill>
            <a:srgbClr val="5F5049"/>
          </a:solidFill>
          <a:ln w="9525">
            <a:noFill/>
            <a:miter lim="800000"/>
            <a:headEnd/>
            <a:tailEnd/>
          </a:ln>
        </p:spPr>
        <p:txBody>
          <a:bodyPr wrap="none" anchor="ctr"/>
          <a:lstStyle/>
          <a:p>
            <a:pPr>
              <a:defRPr/>
            </a:pPr>
            <a:endParaRPr lang="en-US"/>
          </a:p>
        </p:txBody>
      </p:sp>
      <p:sp>
        <p:nvSpPr>
          <p:cNvPr id="169989" name="Rectangle 5"/>
          <p:cNvSpPr>
            <a:spLocks noGrp="1" noChangeArrowheads="1"/>
          </p:cNvSpPr>
          <p:nvPr>
            <p:ph type="title"/>
          </p:nvPr>
        </p:nvSpPr>
        <p:spPr bwMode="auto">
          <a:xfrm>
            <a:off x="2424113" y="47625"/>
            <a:ext cx="6705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69990" name="Rectangle 6"/>
          <p:cNvSpPr>
            <a:spLocks noGrp="1" noChangeArrowheads="1"/>
          </p:cNvSpPr>
          <p:nvPr>
            <p:ph type="body" idx="1"/>
          </p:nvPr>
        </p:nvSpPr>
        <p:spPr bwMode="auto">
          <a:xfrm>
            <a:off x="457200" y="16002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7832" name="Text Box 8"/>
          <p:cNvSpPr txBox="1">
            <a:spLocks noChangeArrowheads="1"/>
          </p:cNvSpPr>
          <p:nvPr userDrawn="1"/>
        </p:nvSpPr>
        <p:spPr bwMode="auto">
          <a:xfrm>
            <a:off x="8516938" y="6408738"/>
            <a:ext cx="307975" cy="214312"/>
          </a:xfrm>
          <a:prstGeom prst="rect">
            <a:avLst/>
          </a:prstGeom>
          <a:noFill/>
          <a:ln w="9525">
            <a:noFill/>
            <a:miter lim="800000"/>
            <a:headEnd/>
            <a:tailEnd/>
          </a:ln>
          <a:effectLst/>
        </p:spPr>
        <p:txBody>
          <a:bodyPr wrap="none">
            <a:spAutoFit/>
          </a:bodyPr>
          <a:lstStyle/>
          <a:p>
            <a:pPr>
              <a:spcBef>
                <a:spcPct val="50000"/>
              </a:spcBef>
              <a:defRPr/>
            </a:pPr>
            <a:fld id="{CCD4D667-9684-4B56-A537-6FF9C34DBA73}" type="slidenum">
              <a:rPr lang="en-US" sz="800">
                <a:cs typeface="Arial" charset="0"/>
              </a:rPr>
              <a:pPr>
                <a:spcBef>
                  <a:spcPct val="50000"/>
                </a:spcBef>
                <a:defRPr/>
              </a:pPr>
              <a:t>‹#›</a:t>
            </a:fld>
            <a:endParaRPr lang="en-US" sz="800">
              <a:cs typeface="Arial" charset="0"/>
            </a:endParaRPr>
          </a:p>
        </p:txBody>
      </p:sp>
      <p:pic>
        <p:nvPicPr>
          <p:cNvPr id="169992" name="Picture 8" descr="TNCLogoPrimary_Rev_WhtCMYK"/>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228600" y="266700"/>
            <a:ext cx="1676400" cy="642938"/>
          </a:xfrm>
          <a:prstGeom prst="rect">
            <a:avLst/>
          </a:prstGeom>
          <a:noFill/>
        </p:spPr>
      </p:pic>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ransition>
    <p:fade/>
  </p:transition>
  <p:txStyles>
    <p:titleStyle>
      <a:lvl1pPr algn="l" rtl="0" fontAlgn="base">
        <a:spcBef>
          <a:spcPct val="0"/>
        </a:spcBef>
        <a:spcAft>
          <a:spcPct val="0"/>
        </a:spcAft>
        <a:defRPr sz="2800">
          <a:solidFill>
            <a:schemeClr val="bg1"/>
          </a:solidFill>
          <a:latin typeface="+mj-lt"/>
          <a:ea typeface="+mj-ea"/>
          <a:cs typeface="+mj-cs"/>
        </a:defRPr>
      </a:lvl1pPr>
      <a:lvl2pPr algn="l" rtl="0" fontAlgn="base">
        <a:spcBef>
          <a:spcPct val="0"/>
        </a:spcBef>
        <a:spcAft>
          <a:spcPct val="0"/>
        </a:spcAft>
        <a:defRPr sz="2800">
          <a:solidFill>
            <a:schemeClr val="bg1"/>
          </a:solidFill>
          <a:latin typeface="Oakleaf Bold" pitchFamily="2" charset="0"/>
          <a:ea typeface="ＭＳ Ｐゴシック" pitchFamily="-106" charset="-128"/>
        </a:defRPr>
      </a:lvl2pPr>
      <a:lvl3pPr algn="l" rtl="0" fontAlgn="base">
        <a:spcBef>
          <a:spcPct val="0"/>
        </a:spcBef>
        <a:spcAft>
          <a:spcPct val="0"/>
        </a:spcAft>
        <a:defRPr sz="2800">
          <a:solidFill>
            <a:schemeClr val="bg1"/>
          </a:solidFill>
          <a:latin typeface="Oakleaf Bold" pitchFamily="2" charset="0"/>
          <a:ea typeface="ＭＳ Ｐゴシック" pitchFamily="-106" charset="-128"/>
        </a:defRPr>
      </a:lvl3pPr>
      <a:lvl4pPr algn="l" rtl="0" fontAlgn="base">
        <a:spcBef>
          <a:spcPct val="0"/>
        </a:spcBef>
        <a:spcAft>
          <a:spcPct val="0"/>
        </a:spcAft>
        <a:defRPr sz="2800">
          <a:solidFill>
            <a:schemeClr val="bg1"/>
          </a:solidFill>
          <a:latin typeface="Oakleaf Bold" pitchFamily="2" charset="0"/>
          <a:ea typeface="ＭＳ Ｐゴシック" pitchFamily="-106" charset="-128"/>
        </a:defRPr>
      </a:lvl4pPr>
      <a:lvl5pPr algn="l" rtl="0" fontAlgn="base">
        <a:spcBef>
          <a:spcPct val="0"/>
        </a:spcBef>
        <a:spcAft>
          <a:spcPct val="0"/>
        </a:spcAft>
        <a:defRPr sz="2800">
          <a:solidFill>
            <a:schemeClr val="bg1"/>
          </a:solidFill>
          <a:latin typeface="Oakleaf Bold" pitchFamily="2" charset="0"/>
          <a:ea typeface="ＭＳ Ｐゴシック" pitchFamily="-106" charset="-128"/>
        </a:defRPr>
      </a:lvl5pPr>
      <a:lvl6pPr marL="457200" algn="l" rtl="0" fontAlgn="base">
        <a:spcBef>
          <a:spcPct val="0"/>
        </a:spcBef>
        <a:spcAft>
          <a:spcPct val="0"/>
        </a:spcAft>
        <a:defRPr sz="2800">
          <a:solidFill>
            <a:schemeClr val="bg1"/>
          </a:solidFill>
          <a:latin typeface="Oakleaf Bold" pitchFamily="2" charset="0"/>
          <a:ea typeface="ＭＳ Ｐゴシック" pitchFamily="-106" charset="-128"/>
        </a:defRPr>
      </a:lvl6pPr>
      <a:lvl7pPr marL="914400" algn="l" rtl="0" fontAlgn="base">
        <a:spcBef>
          <a:spcPct val="0"/>
        </a:spcBef>
        <a:spcAft>
          <a:spcPct val="0"/>
        </a:spcAft>
        <a:defRPr sz="2800">
          <a:solidFill>
            <a:schemeClr val="bg1"/>
          </a:solidFill>
          <a:latin typeface="Oakleaf Bold" pitchFamily="2" charset="0"/>
          <a:ea typeface="ＭＳ Ｐゴシック" pitchFamily="-106" charset="-128"/>
        </a:defRPr>
      </a:lvl7pPr>
      <a:lvl8pPr marL="1371600" algn="l" rtl="0" fontAlgn="base">
        <a:spcBef>
          <a:spcPct val="0"/>
        </a:spcBef>
        <a:spcAft>
          <a:spcPct val="0"/>
        </a:spcAft>
        <a:defRPr sz="2800">
          <a:solidFill>
            <a:schemeClr val="bg1"/>
          </a:solidFill>
          <a:latin typeface="Oakleaf Bold" pitchFamily="2" charset="0"/>
          <a:ea typeface="ＭＳ Ｐゴシック" pitchFamily="-106" charset="-128"/>
        </a:defRPr>
      </a:lvl8pPr>
      <a:lvl9pPr marL="1828800" algn="l" rtl="0" fontAlgn="base">
        <a:spcBef>
          <a:spcPct val="0"/>
        </a:spcBef>
        <a:spcAft>
          <a:spcPct val="0"/>
        </a:spcAft>
        <a:defRPr sz="2800">
          <a:solidFill>
            <a:schemeClr val="bg1"/>
          </a:solidFill>
          <a:latin typeface="Oakleaf Bold" pitchFamily="2" charset="0"/>
          <a:ea typeface="ＭＳ Ｐゴシック" pitchFamily="-106" charset="-128"/>
        </a:defRPr>
      </a:lvl9pPr>
    </p:titleStyle>
    <p:bodyStyle>
      <a:lvl1pPr marL="342900" indent="-342900" algn="l" rtl="0" fontAlgn="base">
        <a:spcBef>
          <a:spcPct val="0"/>
        </a:spcBef>
        <a:spcAft>
          <a:spcPts val="1800"/>
        </a:spcAft>
        <a:defRPr sz="2800">
          <a:solidFill>
            <a:schemeClr val="tx1"/>
          </a:solidFill>
          <a:latin typeface="+mn-lt"/>
          <a:ea typeface="+mn-ea"/>
          <a:cs typeface="+mn-cs"/>
        </a:defRPr>
      </a:lvl1pPr>
      <a:lvl2pPr marL="742950" indent="-285750" algn="l" rtl="0" fontAlgn="base">
        <a:spcBef>
          <a:spcPct val="0"/>
        </a:spcBef>
        <a:spcAft>
          <a:spcPts val="1800"/>
        </a:spcAft>
        <a:buFont typeface="Arial" charset="0"/>
        <a:buChar char="•"/>
        <a:defRPr sz="2400">
          <a:solidFill>
            <a:schemeClr val="tx1"/>
          </a:solidFill>
          <a:latin typeface="+mn-lt"/>
          <a:ea typeface="+mn-ea"/>
        </a:defRPr>
      </a:lvl2pPr>
      <a:lvl3pPr marL="1143000" indent="-228600" algn="l" rtl="0" fontAlgn="base">
        <a:spcBef>
          <a:spcPct val="0"/>
        </a:spcBef>
        <a:spcAft>
          <a:spcPts val="1800"/>
        </a:spcAft>
        <a:buFont typeface="Arial" charset="0"/>
        <a:buChar char="•"/>
        <a:defRPr sz="2000">
          <a:solidFill>
            <a:schemeClr val="tx1"/>
          </a:solidFill>
          <a:latin typeface="+mn-lt"/>
          <a:ea typeface="+mn-ea"/>
        </a:defRPr>
      </a:lvl3pPr>
      <a:lvl4pPr marL="1600200" indent="-228600" algn="l" rtl="0" fontAlgn="base">
        <a:spcBef>
          <a:spcPct val="0"/>
        </a:spcBef>
        <a:spcAft>
          <a:spcPts val="1800"/>
        </a:spcAft>
        <a:buChar char="–"/>
        <a:defRPr sz="2000">
          <a:solidFill>
            <a:schemeClr val="tx1"/>
          </a:solidFill>
          <a:latin typeface="+mn-lt"/>
          <a:ea typeface="+mn-ea"/>
        </a:defRPr>
      </a:lvl4pPr>
      <a:lvl5pPr marL="2057400" indent="-228600" algn="l" rtl="0" fontAlgn="base">
        <a:spcBef>
          <a:spcPct val="0"/>
        </a:spcBef>
        <a:spcAft>
          <a:spcPts val="1800"/>
        </a:spcAft>
        <a:buChar char="»"/>
        <a:defRPr sz="2000">
          <a:solidFill>
            <a:schemeClr val="tx1"/>
          </a:solidFill>
          <a:latin typeface="+mn-lt"/>
          <a:ea typeface="+mn-ea"/>
        </a:defRPr>
      </a:lvl5pPr>
      <a:lvl6pPr marL="2514600" indent="-228600" algn="l" rtl="0" fontAlgn="base">
        <a:spcBef>
          <a:spcPct val="0"/>
        </a:spcBef>
        <a:spcAft>
          <a:spcPts val="1800"/>
        </a:spcAft>
        <a:buChar char="»"/>
        <a:defRPr sz="2000">
          <a:solidFill>
            <a:schemeClr val="tx1"/>
          </a:solidFill>
          <a:latin typeface="+mn-lt"/>
          <a:ea typeface="+mn-ea"/>
        </a:defRPr>
      </a:lvl6pPr>
      <a:lvl7pPr marL="2971800" indent="-228600" algn="l" rtl="0" fontAlgn="base">
        <a:spcBef>
          <a:spcPct val="0"/>
        </a:spcBef>
        <a:spcAft>
          <a:spcPts val="1800"/>
        </a:spcAft>
        <a:buChar char="»"/>
        <a:defRPr sz="2000">
          <a:solidFill>
            <a:schemeClr val="tx1"/>
          </a:solidFill>
          <a:latin typeface="+mn-lt"/>
          <a:ea typeface="+mn-ea"/>
        </a:defRPr>
      </a:lvl7pPr>
      <a:lvl8pPr marL="3429000" indent="-228600" algn="l" rtl="0" fontAlgn="base">
        <a:spcBef>
          <a:spcPct val="0"/>
        </a:spcBef>
        <a:spcAft>
          <a:spcPts val="1800"/>
        </a:spcAft>
        <a:buChar char="»"/>
        <a:defRPr sz="2000">
          <a:solidFill>
            <a:schemeClr val="tx1"/>
          </a:solidFill>
          <a:latin typeface="+mn-lt"/>
          <a:ea typeface="+mn-ea"/>
        </a:defRPr>
      </a:lvl8pPr>
      <a:lvl9pPr marL="3886200" indent="-228600" algn="l" rtl="0" fontAlgn="base">
        <a:spcBef>
          <a:spcPct val="0"/>
        </a:spcBef>
        <a:spcAft>
          <a:spcPts val="180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Text Box 7"/>
          <p:cNvSpPr txBox="1">
            <a:spLocks noChangeArrowheads="1"/>
          </p:cNvSpPr>
          <p:nvPr userDrawn="1"/>
        </p:nvSpPr>
        <p:spPr bwMode="auto">
          <a:xfrm>
            <a:off x="7010400" y="5181600"/>
            <a:ext cx="2057400" cy="214313"/>
          </a:xfrm>
          <a:prstGeom prst="rect">
            <a:avLst/>
          </a:prstGeom>
          <a:noFill/>
          <a:ln w="9525">
            <a:noFill/>
            <a:miter lim="800000"/>
            <a:headEnd/>
            <a:tailEnd/>
          </a:ln>
          <a:effectLst/>
        </p:spPr>
        <p:txBody>
          <a:bodyPr>
            <a:spAutoFit/>
          </a:bodyPr>
          <a:lstStyle/>
          <a:p>
            <a:pPr algn="r">
              <a:spcBef>
                <a:spcPct val="50000"/>
              </a:spcBef>
              <a:defRPr/>
            </a:pPr>
            <a:r>
              <a:rPr lang="en-GB" sz="800">
                <a:solidFill>
                  <a:schemeClr val="bg1"/>
                </a:solidFill>
                <a:latin typeface="ImagoLight" pitchFamily="2" charset="0"/>
                <a:cs typeface="Arial" charset="0"/>
              </a:rPr>
              <a:t>© TNC</a:t>
            </a:r>
          </a:p>
        </p:txBody>
      </p:sp>
      <p:sp>
        <p:nvSpPr>
          <p:cNvPr id="77826" name="Rectangle 2"/>
          <p:cNvSpPr>
            <a:spLocks noChangeArrowheads="1"/>
          </p:cNvSpPr>
          <p:nvPr userDrawn="1"/>
        </p:nvSpPr>
        <p:spPr bwMode="auto">
          <a:xfrm>
            <a:off x="0" y="5746750"/>
            <a:ext cx="2133600" cy="1066800"/>
          </a:xfrm>
          <a:prstGeom prst="rect">
            <a:avLst/>
          </a:prstGeom>
          <a:solidFill>
            <a:srgbClr val="5F5049">
              <a:alpha val="78999"/>
            </a:srgbClr>
          </a:solidFill>
          <a:ln w="9525">
            <a:noFill/>
            <a:miter lim="800000"/>
            <a:headEnd/>
            <a:tailEnd/>
          </a:ln>
        </p:spPr>
        <p:txBody>
          <a:bodyPr wrap="none" anchor="ctr"/>
          <a:lstStyle/>
          <a:p>
            <a:pPr>
              <a:defRPr/>
            </a:pPr>
            <a:endParaRPr lang="en-US"/>
          </a:p>
        </p:txBody>
      </p:sp>
      <p:sp>
        <p:nvSpPr>
          <p:cNvPr id="77827" name="Rectangle 3"/>
          <p:cNvSpPr>
            <a:spLocks noChangeArrowheads="1"/>
          </p:cNvSpPr>
          <p:nvPr userDrawn="1"/>
        </p:nvSpPr>
        <p:spPr bwMode="auto">
          <a:xfrm>
            <a:off x="2195513" y="5746750"/>
            <a:ext cx="6962775" cy="1066800"/>
          </a:xfrm>
          <a:prstGeom prst="rect">
            <a:avLst/>
          </a:prstGeom>
          <a:solidFill>
            <a:srgbClr val="5F5049"/>
          </a:solidFill>
          <a:ln w="9525">
            <a:noFill/>
            <a:miter lim="800000"/>
            <a:headEnd/>
            <a:tailEnd/>
          </a:ln>
        </p:spPr>
        <p:txBody>
          <a:bodyPr wrap="none" anchor="ctr"/>
          <a:lstStyle/>
          <a:p>
            <a:pPr>
              <a:defRPr/>
            </a:pPr>
            <a:endParaRPr lang="en-US"/>
          </a:p>
        </p:txBody>
      </p:sp>
      <p:pic>
        <p:nvPicPr>
          <p:cNvPr id="120837" name="Picture 5" descr="TNCLogoPrimary_Rev_WhtCMYK"/>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228600" y="5965825"/>
            <a:ext cx="1676400" cy="642938"/>
          </a:xfrm>
          <a:prstGeom prst="rect">
            <a:avLst/>
          </a:prstGeom>
          <a:noFill/>
        </p:spPr>
      </p:pic>
      <p:sp>
        <p:nvSpPr>
          <p:cNvPr id="120838" name="Rectangle 5"/>
          <p:cNvSpPr>
            <a:spLocks noGrp="1" noChangeArrowheads="1"/>
          </p:cNvSpPr>
          <p:nvPr>
            <p:ph type="title"/>
          </p:nvPr>
        </p:nvSpPr>
        <p:spPr bwMode="auto">
          <a:xfrm>
            <a:off x="2438400" y="5746750"/>
            <a:ext cx="6705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20839" name="Rectangle 6"/>
          <p:cNvSpPr>
            <a:spLocks noGrp="1" noChangeArrowheads="1"/>
          </p:cNvSpPr>
          <p:nvPr>
            <p:ph type="body" idx="1"/>
          </p:nvPr>
        </p:nvSpPr>
        <p:spPr bwMode="auto">
          <a:xfrm>
            <a:off x="381000" y="11430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7828" name="Rectangle 4"/>
          <p:cNvSpPr>
            <a:spLocks noChangeArrowheads="1"/>
          </p:cNvSpPr>
          <p:nvPr userDrawn="1"/>
        </p:nvSpPr>
        <p:spPr bwMode="auto">
          <a:xfrm>
            <a:off x="0" y="0"/>
            <a:ext cx="9144000" cy="5743575"/>
          </a:xfrm>
          <a:prstGeom prst="rect">
            <a:avLst/>
          </a:prstGeom>
          <a:solidFill>
            <a:srgbClr val="7D7B65">
              <a:alpha val="42000"/>
            </a:srgbClr>
          </a:solidFill>
          <a:ln w="9525">
            <a:noFill/>
            <a:miter lim="800000"/>
            <a:headEnd/>
            <a:tailEnd/>
          </a:ln>
        </p:spPr>
        <p:txBody>
          <a:bodyPr wrap="none" anchor="ctr"/>
          <a:lstStyle/>
          <a:p>
            <a:pPr>
              <a:spcBef>
                <a:spcPct val="50000"/>
              </a:spcBef>
              <a:defRPr/>
            </a:pPr>
            <a:endParaRPr lang="en-US" sz="1000">
              <a:cs typeface="Arial" charset="0"/>
            </a:endParaRPr>
          </a:p>
        </p:txBody>
      </p:sp>
    </p:spTree>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ransition>
    <p:fade/>
  </p:transition>
  <p:txStyles>
    <p:titleStyle>
      <a:lvl1pPr algn="l" rtl="0" fontAlgn="base">
        <a:spcBef>
          <a:spcPct val="0"/>
        </a:spcBef>
        <a:spcAft>
          <a:spcPct val="0"/>
        </a:spcAft>
        <a:defRPr sz="2800">
          <a:solidFill>
            <a:schemeClr val="bg1"/>
          </a:solidFill>
          <a:latin typeface="+mj-lt"/>
          <a:ea typeface="+mj-ea"/>
          <a:cs typeface="+mj-cs"/>
        </a:defRPr>
      </a:lvl1pPr>
      <a:lvl2pPr algn="l" rtl="0" fontAlgn="base">
        <a:spcBef>
          <a:spcPct val="0"/>
        </a:spcBef>
        <a:spcAft>
          <a:spcPct val="0"/>
        </a:spcAft>
        <a:defRPr sz="2800">
          <a:solidFill>
            <a:schemeClr val="bg1"/>
          </a:solidFill>
          <a:latin typeface="Oakleaf Bold" pitchFamily="2" charset="0"/>
          <a:ea typeface="ＭＳ Ｐゴシック" pitchFamily="-106" charset="-128"/>
        </a:defRPr>
      </a:lvl2pPr>
      <a:lvl3pPr algn="l" rtl="0" fontAlgn="base">
        <a:spcBef>
          <a:spcPct val="0"/>
        </a:spcBef>
        <a:spcAft>
          <a:spcPct val="0"/>
        </a:spcAft>
        <a:defRPr sz="2800">
          <a:solidFill>
            <a:schemeClr val="bg1"/>
          </a:solidFill>
          <a:latin typeface="Oakleaf Bold" pitchFamily="2" charset="0"/>
          <a:ea typeface="ＭＳ Ｐゴシック" pitchFamily="-106" charset="-128"/>
        </a:defRPr>
      </a:lvl3pPr>
      <a:lvl4pPr algn="l" rtl="0" fontAlgn="base">
        <a:spcBef>
          <a:spcPct val="0"/>
        </a:spcBef>
        <a:spcAft>
          <a:spcPct val="0"/>
        </a:spcAft>
        <a:defRPr sz="2800">
          <a:solidFill>
            <a:schemeClr val="bg1"/>
          </a:solidFill>
          <a:latin typeface="Oakleaf Bold" pitchFamily="2" charset="0"/>
          <a:ea typeface="ＭＳ Ｐゴシック" pitchFamily="-106" charset="-128"/>
        </a:defRPr>
      </a:lvl4pPr>
      <a:lvl5pPr algn="l" rtl="0" fontAlgn="base">
        <a:spcBef>
          <a:spcPct val="0"/>
        </a:spcBef>
        <a:spcAft>
          <a:spcPct val="0"/>
        </a:spcAft>
        <a:defRPr sz="2800">
          <a:solidFill>
            <a:schemeClr val="bg1"/>
          </a:solidFill>
          <a:latin typeface="Oakleaf Bold" pitchFamily="2" charset="0"/>
          <a:ea typeface="ＭＳ Ｐゴシック" pitchFamily="-106" charset="-128"/>
        </a:defRPr>
      </a:lvl5pPr>
      <a:lvl6pPr marL="457200" algn="l" rtl="0" fontAlgn="base">
        <a:spcBef>
          <a:spcPct val="0"/>
        </a:spcBef>
        <a:spcAft>
          <a:spcPct val="0"/>
        </a:spcAft>
        <a:defRPr sz="2800">
          <a:solidFill>
            <a:schemeClr val="bg1"/>
          </a:solidFill>
          <a:latin typeface="Oakleaf Bold" pitchFamily="2" charset="0"/>
          <a:ea typeface="ＭＳ Ｐゴシック" pitchFamily="-106" charset="-128"/>
        </a:defRPr>
      </a:lvl6pPr>
      <a:lvl7pPr marL="914400" algn="l" rtl="0" fontAlgn="base">
        <a:spcBef>
          <a:spcPct val="0"/>
        </a:spcBef>
        <a:spcAft>
          <a:spcPct val="0"/>
        </a:spcAft>
        <a:defRPr sz="2800">
          <a:solidFill>
            <a:schemeClr val="bg1"/>
          </a:solidFill>
          <a:latin typeface="Oakleaf Bold" pitchFamily="2" charset="0"/>
          <a:ea typeface="ＭＳ Ｐゴシック" pitchFamily="-106" charset="-128"/>
        </a:defRPr>
      </a:lvl7pPr>
      <a:lvl8pPr marL="1371600" algn="l" rtl="0" fontAlgn="base">
        <a:spcBef>
          <a:spcPct val="0"/>
        </a:spcBef>
        <a:spcAft>
          <a:spcPct val="0"/>
        </a:spcAft>
        <a:defRPr sz="2800">
          <a:solidFill>
            <a:schemeClr val="bg1"/>
          </a:solidFill>
          <a:latin typeface="Oakleaf Bold" pitchFamily="2" charset="0"/>
          <a:ea typeface="ＭＳ Ｐゴシック" pitchFamily="-106" charset="-128"/>
        </a:defRPr>
      </a:lvl8pPr>
      <a:lvl9pPr marL="1828800" algn="l" rtl="0" fontAlgn="base">
        <a:spcBef>
          <a:spcPct val="0"/>
        </a:spcBef>
        <a:spcAft>
          <a:spcPct val="0"/>
        </a:spcAft>
        <a:defRPr sz="2800">
          <a:solidFill>
            <a:schemeClr val="bg1"/>
          </a:solidFill>
          <a:latin typeface="Oakleaf Bold" pitchFamily="2" charset="0"/>
          <a:ea typeface="ＭＳ Ｐゴシック" pitchFamily="-106" charset="-128"/>
        </a:defRPr>
      </a:lvl9pPr>
    </p:titleStyle>
    <p:bodyStyle>
      <a:lvl1pPr marL="342900" indent="-342900" algn="l" rtl="0" fontAlgn="base">
        <a:spcBef>
          <a:spcPct val="0"/>
        </a:spcBef>
        <a:spcAft>
          <a:spcPts val="1800"/>
        </a:spcAft>
        <a:defRPr sz="2800">
          <a:solidFill>
            <a:schemeClr val="tx1"/>
          </a:solidFill>
          <a:latin typeface="+mn-lt"/>
          <a:ea typeface="+mn-ea"/>
          <a:cs typeface="+mn-cs"/>
        </a:defRPr>
      </a:lvl1pPr>
      <a:lvl2pPr marL="742950" indent="-285750" algn="l" rtl="0" fontAlgn="base">
        <a:spcBef>
          <a:spcPct val="0"/>
        </a:spcBef>
        <a:spcAft>
          <a:spcPts val="1800"/>
        </a:spcAft>
        <a:buFont typeface="Arial" charset="0"/>
        <a:buChar char="•"/>
        <a:defRPr sz="2400">
          <a:solidFill>
            <a:schemeClr val="tx1"/>
          </a:solidFill>
          <a:latin typeface="+mn-lt"/>
          <a:ea typeface="+mn-ea"/>
        </a:defRPr>
      </a:lvl2pPr>
      <a:lvl3pPr marL="1143000" indent="-228600" algn="l" rtl="0" fontAlgn="base">
        <a:spcBef>
          <a:spcPct val="0"/>
        </a:spcBef>
        <a:spcAft>
          <a:spcPts val="1800"/>
        </a:spcAft>
        <a:buFont typeface="Arial" charset="0"/>
        <a:buChar char="•"/>
        <a:defRPr sz="2000">
          <a:solidFill>
            <a:schemeClr val="tx1"/>
          </a:solidFill>
          <a:latin typeface="+mn-lt"/>
          <a:ea typeface="+mn-ea"/>
        </a:defRPr>
      </a:lvl3pPr>
      <a:lvl4pPr marL="1600200" indent="-228600" algn="l" rtl="0" fontAlgn="base">
        <a:spcBef>
          <a:spcPct val="0"/>
        </a:spcBef>
        <a:spcAft>
          <a:spcPts val="1800"/>
        </a:spcAft>
        <a:buChar char="–"/>
        <a:defRPr sz="2000">
          <a:solidFill>
            <a:schemeClr val="tx1"/>
          </a:solidFill>
          <a:latin typeface="+mn-lt"/>
          <a:ea typeface="+mn-ea"/>
        </a:defRPr>
      </a:lvl4pPr>
      <a:lvl5pPr marL="2057400" indent="-228600" algn="l" rtl="0" fontAlgn="base">
        <a:spcBef>
          <a:spcPct val="0"/>
        </a:spcBef>
        <a:spcAft>
          <a:spcPts val="1800"/>
        </a:spcAft>
        <a:buChar char="»"/>
        <a:defRPr sz="2000">
          <a:solidFill>
            <a:schemeClr val="tx1"/>
          </a:solidFill>
          <a:latin typeface="+mn-lt"/>
          <a:ea typeface="+mn-ea"/>
        </a:defRPr>
      </a:lvl5pPr>
      <a:lvl6pPr marL="2514600" indent="-228600" algn="l" rtl="0" fontAlgn="base">
        <a:spcBef>
          <a:spcPct val="0"/>
        </a:spcBef>
        <a:spcAft>
          <a:spcPts val="1800"/>
        </a:spcAft>
        <a:buChar char="»"/>
        <a:defRPr sz="2000">
          <a:solidFill>
            <a:schemeClr val="tx1"/>
          </a:solidFill>
          <a:latin typeface="+mn-lt"/>
          <a:ea typeface="+mn-ea"/>
        </a:defRPr>
      </a:lvl6pPr>
      <a:lvl7pPr marL="2971800" indent="-228600" algn="l" rtl="0" fontAlgn="base">
        <a:spcBef>
          <a:spcPct val="0"/>
        </a:spcBef>
        <a:spcAft>
          <a:spcPts val="1800"/>
        </a:spcAft>
        <a:buChar char="»"/>
        <a:defRPr sz="2000">
          <a:solidFill>
            <a:schemeClr val="tx1"/>
          </a:solidFill>
          <a:latin typeface="+mn-lt"/>
          <a:ea typeface="+mn-ea"/>
        </a:defRPr>
      </a:lvl7pPr>
      <a:lvl8pPr marL="3429000" indent="-228600" algn="l" rtl="0" fontAlgn="base">
        <a:spcBef>
          <a:spcPct val="0"/>
        </a:spcBef>
        <a:spcAft>
          <a:spcPts val="1800"/>
        </a:spcAft>
        <a:buChar char="»"/>
        <a:defRPr sz="2000">
          <a:solidFill>
            <a:schemeClr val="tx1"/>
          </a:solidFill>
          <a:latin typeface="+mn-lt"/>
          <a:ea typeface="+mn-ea"/>
        </a:defRPr>
      </a:lvl8pPr>
      <a:lvl9pPr marL="3886200" indent="-228600" algn="l" rtl="0" fontAlgn="base">
        <a:spcBef>
          <a:spcPct val="0"/>
        </a:spcBef>
        <a:spcAft>
          <a:spcPts val="180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04790-DBD3-4451-B730-2E897B85B014}" type="datetimeFigureOut">
              <a:rPr lang="en-US" smtClean="0"/>
              <a:pPr/>
              <a:t>6/3/2022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0B762A-74A8-406A-911E-0B15EE3317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notesSlide" Target="../notesSlides/notesSlide3.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F48E22-ED1B-448F-BBFA-B151098C8ADA}"/>
              </a:ext>
            </a:extLst>
          </p:cNvPr>
          <p:cNvSpPr/>
          <p:nvPr/>
        </p:nvSpPr>
        <p:spPr bwMode="auto">
          <a:xfrm>
            <a:off x="-12920" y="-180472"/>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12920" y="-156679"/>
            <a:ext cx="9144000" cy="1260723"/>
          </a:xfrm>
          <a:prstGeom prst="rect">
            <a:avLst/>
          </a:prstGeom>
          <a:solidFill>
            <a:srgbClr val="0070C0"/>
          </a:solid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627718" y="644650"/>
            <a:ext cx="7862724" cy="498353"/>
          </a:xfrm>
          <a:prstGeom prst="rect">
            <a:avLst/>
          </a:prstGeom>
          <a:noFill/>
        </p:spPr>
        <p:txBody>
          <a:bodyPr/>
          <a:lstStyle/>
          <a:p>
            <a:pPr lvl="0" algn="ctr" eaLnBrk="0" hangingPunct="0">
              <a:defRPr/>
            </a:pPr>
            <a:endParaRPr lang="en-US" sz="2800" b="1" cap="small" dirty="0">
              <a:solidFill>
                <a:srgbClr val="23487A"/>
              </a:solidFill>
              <a:latin typeface="Calibri" pitchFamily="34" charset="0"/>
              <a:ea typeface="ＭＳ Ｐゴシック" pitchFamily="-65" charset="-128"/>
              <a:cs typeface="Calibri" pitchFamily="34" charset="0"/>
            </a:endParaRPr>
          </a:p>
        </p:txBody>
      </p:sp>
      <p:sp>
        <p:nvSpPr>
          <p:cNvPr id="3" name="TextBox 2">
            <a:extLst>
              <a:ext uri="{FF2B5EF4-FFF2-40B4-BE49-F238E27FC236}">
                <a16:creationId xmlns:a16="http://schemas.microsoft.com/office/drawing/2014/main" id="{9E0B8C56-5D3A-4322-8255-2E8CBE0A3E0D}"/>
              </a:ext>
            </a:extLst>
          </p:cNvPr>
          <p:cNvSpPr txBox="1"/>
          <p:nvPr/>
        </p:nvSpPr>
        <p:spPr>
          <a:xfrm>
            <a:off x="842682" y="-63810"/>
            <a:ext cx="76477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Pacific Island Coral Reef Fisheries</a:t>
            </a:r>
          </a:p>
        </p:txBody>
      </p:sp>
      <p:sp>
        <p:nvSpPr>
          <p:cNvPr id="5" name="TextBox 4">
            <a:extLst>
              <a:ext uri="{FF2B5EF4-FFF2-40B4-BE49-F238E27FC236}">
                <a16:creationId xmlns:a16="http://schemas.microsoft.com/office/drawing/2014/main" id="{5FCEFCEA-AEAA-4701-B27C-75EACB0B8721}"/>
              </a:ext>
            </a:extLst>
          </p:cNvPr>
          <p:cNvSpPr txBox="1"/>
          <p:nvPr/>
        </p:nvSpPr>
        <p:spPr>
          <a:xfrm>
            <a:off x="419819" y="1278646"/>
            <a:ext cx="8278522" cy="1569660"/>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Designing Marine Managed Areas to Enhance and Maintain Coral Reef Fisheries </a:t>
            </a:r>
          </a:p>
          <a:p>
            <a:pPr algn="ctr"/>
            <a:r>
              <a:rPr lang="en-US" sz="3200" b="1" dirty="0">
                <a:latin typeface="Calibri" panose="020F0502020204030204" pitchFamily="34" charset="0"/>
                <a:cs typeface="Calibri" panose="020F0502020204030204" pitchFamily="34" charset="0"/>
              </a:rPr>
              <a:t>in the Pacific Islands</a:t>
            </a:r>
          </a:p>
        </p:txBody>
      </p:sp>
      <p:pic>
        <p:nvPicPr>
          <p:cNvPr id="6" name="Picture 5" descr="A picture containing outdoor, nature, hillside, ocean floor&#10;&#10;Description automatically generated">
            <a:extLst>
              <a:ext uri="{FF2B5EF4-FFF2-40B4-BE49-F238E27FC236}">
                <a16:creationId xmlns:a16="http://schemas.microsoft.com/office/drawing/2014/main" id="{3EBBD1E1-5943-42CC-B2A5-A6F03E52F542}"/>
              </a:ext>
            </a:extLst>
          </p:cNvPr>
          <p:cNvPicPr>
            <a:picLocks noChangeAspect="1"/>
          </p:cNvPicPr>
          <p:nvPr/>
        </p:nvPicPr>
        <p:blipFill>
          <a:blip r:embed="rId4"/>
          <a:stretch>
            <a:fillRect/>
          </a:stretch>
        </p:blipFill>
        <p:spPr>
          <a:xfrm>
            <a:off x="1676400" y="2969126"/>
            <a:ext cx="5791200" cy="3860800"/>
          </a:xfrm>
          <a:prstGeom prst="rect">
            <a:avLst/>
          </a:prstGeom>
        </p:spPr>
      </p:pic>
    </p:spTree>
    <p:custDataLst>
      <p:tags r:id="rId1"/>
    </p:custDataLst>
    <p:extLst>
      <p:ext uri="{BB962C8B-B14F-4D97-AF65-F5344CB8AC3E}">
        <p14:creationId xmlns:p14="http://schemas.microsoft.com/office/powerpoint/2010/main" val="295142764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6C4EB98-4EAE-49A7-8C2C-58DDCE0C2C23}"/>
              </a:ext>
            </a:extLst>
          </p:cNvPr>
          <p:cNvSpPr/>
          <p:nvPr/>
        </p:nvSpPr>
        <p:spPr bwMode="auto">
          <a:xfrm>
            <a:off x="0" y="-152398"/>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152398"/>
            <a:ext cx="9144000"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627718" y="644650"/>
            <a:ext cx="7862724" cy="498353"/>
          </a:xfrm>
          <a:prstGeom prst="rect">
            <a:avLst/>
          </a:prstGeom>
          <a:solidFill>
            <a:srgbClr val="FFFFFF"/>
          </a:solid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What Are MMA Networks?</a:t>
            </a:r>
          </a:p>
        </p:txBody>
      </p:sp>
      <p:sp>
        <p:nvSpPr>
          <p:cNvPr id="8" name="TextBox 7">
            <a:extLst>
              <a:ext uri="{FF2B5EF4-FFF2-40B4-BE49-F238E27FC236}">
                <a16:creationId xmlns:a16="http://schemas.microsoft.com/office/drawing/2014/main" id="{7EB01872-9821-4D16-ADBE-AF9519549FBB}"/>
              </a:ext>
            </a:extLst>
          </p:cNvPr>
          <p:cNvSpPr txBox="1"/>
          <p:nvPr/>
        </p:nvSpPr>
        <p:spPr>
          <a:xfrm>
            <a:off x="0" y="-132345"/>
            <a:ext cx="9144000" cy="523220"/>
          </a:xfrm>
          <a:prstGeom prst="rect">
            <a:avLst/>
          </a:prstGeom>
          <a:solidFill>
            <a:srgbClr val="0070C0"/>
          </a:solidFill>
        </p:spPr>
        <p:txBody>
          <a:bodyPr wrap="square" rtlCol="0">
            <a:spAutoFit/>
          </a:bodyPr>
          <a:lstStyle/>
          <a:p>
            <a:pPr algn="ctr"/>
            <a:r>
              <a:rPr lang="en-AU" sz="2800" b="1" cap="small" dirty="0">
                <a:solidFill>
                  <a:schemeClr val="bg1"/>
                </a:solidFill>
                <a:latin typeface="Calibri" pitchFamily="34" charset="0"/>
                <a:cs typeface="Calibri" pitchFamily="34" charset="0"/>
              </a:rPr>
              <a:t>Design of Marine Managed Areas</a:t>
            </a:r>
          </a:p>
        </p:txBody>
      </p:sp>
      <p:sp>
        <p:nvSpPr>
          <p:cNvPr id="2" name="TextBox 1">
            <a:extLst>
              <a:ext uri="{FF2B5EF4-FFF2-40B4-BE49-F238E27FC236}">
                <a16:creationId xmlns:a16="http://schemas.microsoft.com/office/drawing/2014/main" id="{D565CC4A-6B3D-432B-910E-964DE916BA57}"/>
              </a:ext>
            </a:extLst>
          </p:cNvPr>
          <p:cNvSpPr txBox="1"/>
          <p:nvPr/>
        </p:nvSpPr>
        <p:spPr>
          <a:xfrm>
            <a:off x="153738" y="5280803"/>
            <a:ext cx="8750300" cy="1107996"/>
          </a:xfrm>
          <a:prstGeom prst="rect">
            <a:avLst/>
          </a:prstGeom>
          <a:noFill/>
        </p:spPr>
        <p:txBody>
          <a:bodyPr wrap="square" rtlCol="0">
            <a:spAutoFit/>
          </a:bodyPr>
          <a:lstStyle/>
          <a:p>
            <a:r>
              <a:rPr lang="en-US" sz="2200" b="1" dirty="0">
                <a:latin typeface="Calibri" panose="020F0502020204030204" pitchFamily="34" charset="0"/>
                <a:cs typeface="Calibri" panose="020F0502020204030204" pitchFamily="34" charset="0"/>
              </a:rPr>
              <a:t>MMA Networks - </a:t>
            </a:r>
            <a:r>
              <a:rPr lang="en-US" sz="2200" dirty="0">
                <a:latin typeface="Calibri" panose="020F0502020204030204" pitchFamily="34" charset="0"/>
                <a:cs typeface="Calibri" panose="020F0502020204030204" pitchFamily="34" charset="0"/>
              </a:rPr>
              <a:t>are a collection of individual managed areas that are ecologically connected (such as through larval dispersal) to promote benefits that are greater than can be achieved by single managed areas.</a:t>
            </a:r>
          </a:p>
        </p:txBody>
      </p:sp>
      <p:pic>
        <p:nvPicPr>
          <p:cNvPr id="9" name="Picture 8" descr="MPA Network AOI 2009_0811.jpg">
            <a:extLst>
              <a:ext uri="{FF2B5EF4-FFF2-40B4-BE49-F238E27FC236}">
                <a16:creationId xmlns:a16="http://schemas.microsoft.com/office/drawing/2014/main" id="{2F993A0D-E283-401B-9C2C-CD8393E4B1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50068" y="1295404"/>
            <a:ext cx="4860234" cy="3616014"/>
          </a:xfrm>
          <a:prstGeom prst="rect">
            <a:avLst/>
          </a:prstGeom>
        </p:spPr>
      </p:pic>
      <p:sp>
        <p:nvSpPr>
          <p:cNvPr id="4" name="TextBox 3">
            <a:extLst>
              <a:ext uri="{FF2B5EF4-FFF2-40B4-BE49-F238E27FC236}">
                <a16:creationId xmlns:a16="http://schemas.microsoft.com/office/drawing/2014/main" id="{13573AAC-0C83-4A3F-9235-9FBB198030A5}"/>
              </a:ext>
            </a:extLst>
          </p:cNvPr>
          <p:cNvSpPr txBox="1"/>
          <p:nvPr/>
        </p:nvSpPr>
        <p:spPr>
          <a:xfrm>
            <a:off x="6426201" y="1512388"/>
            <a:ext cx="2501900" cy="1785104"/>
          </a:xfrm>
          <a:prstGeom prst="rect">
            <a:avLst/>
          </a:prstGeom>
          <a:noFill/>
        </p:spPr>
        <p:txBody>
          <a:bodyPr wrap="square" rtlCol="0">
            <a:spAutoFit/>
          </a:bodyPr>
          <a:lstStyle/>
          <a:p>
            <a:r>
              <a:rPr lang="en-US" sz="2200" dirty="0">
                <a:latin typeface="Calibri" panose="020F0502020204030204" pitchFamily="34" charset="0"/>
                <a:cs typeface="Calibri" panose="020F0502020204030204" pitchFamily="34" charset="0"/>
              </a:rPr>
              <a:t>Example of a design of a network of MMAs in </a:t>
            </a:r>
            <a:r>
              <a:rPr lang="en-US" sz="2200" dirty="0" err="1">
                <a:latin typeface="Calibri" panose="020F0502020204030204" pitchFamily="34" charset="0"/>
                <a:cs typeface="Calibri" panose="020F0502020204030204" pitchFamily="34" charset="0"/>
              </a:rPr>
              <a:t>Kimbe</a:t>
            </a:r>
            <a:r>
              <a:rPr lang="en-US" sz="2200" dirty="0">
                <a:latin typeface="Calibri" panose="020F0502020204030204" pitchFamily="34" charset="0"/>
                <a:cs typeface="Calibri" panose="020F0502020204030204" pitchFamily="34" charset="0"/>
              </a:rPr>
              <a:t> Bay, Papua New Guinea</a:t>
            </a:r>
          </a:p>
        </p:txBody>
      </p:sp>
    </p:spTree>
    <p:custDataLst>
      <p:tags r:id="rId1"/>
    </p:custDataLst>
    <p:extLst>
      <p:ext uri="{BB962C8B-B14F-4D97-AF65-F5344CB8AC3E}">
        <p14:creationId xmlns:p14="http://schemas.microsoft.com/office/powerpoint/2010/main" val="361631052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75CB89-24B5-4D01-808B-F52126BEF0C3}"/>
              </a:ext>
            </a:extLst>
          </p:cNvPr>
          <p:cNvSpPr/>
          <p:nvPr/>
        </p:nvSpPr>
        <p:spPr bwMode="auto">
          <a:xfrm>
            <a:off x="0" y="0"/>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2" name="Rectangle: Rounded Corners 11">
            <a:extLst>
              <a:ext uri="{FF2B5EF4-FFF2-40B4-BE49-F238E27FC236}">
                <a16:creationId xmlns:a16="http://schemas.microsoft.com/office/drawing/2014/main" id="{160F9029-3537-4825-80B3-C4E5B3D71D47}"/>
              </a:ext>
            </a:extLst>
          </p:cNvPr>
          <p:cNvSpPr/>
          <p:nvPr/>
        </p:nvSpPr>
        <p:spPr>
          <a:xfrm>
            <a:off x="5383565" y="1478594"/>
            <a:ext cx="3328498" cy="1950406"/>
          </a:xfrm>
          <a:prstGeom prst="roundRect">
            <a:avLst/>
          </a:prstGeom>
          <a:solidFill>
            <a:srgbClr val="FFCC99"/>
          </a:solidFill>
          <a:ln>
            <a:solidFill>
              <a:srgbClr val="FF66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D00345F8-1915-4F2A-BF5D-AAF327B167B0}"/>
              </a:ext>
            </a:extLst>
          </p:cNvPr>
          <p:cNvSpPr/>
          <p:nvPr/>
        </p:nvSpPr>
        <p:spPr>
          <a:xfrm>
            <a:off x="1243502" y="4644478"/>
            <a:ext cx="3328498" cy="1939877"/>
          </a:xfrm>
          <a:prstGeom prst="roundRect">
            <a:avLst/>
          </a:prstGeom>
          <a:solidFill>
            <a:schemeClr val="accent1">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Rectangle: Rounded Corners 1">
            <a:extLst>
              <a:ext uri="{FF2B5EF4-FFF2-40B4-BE49-F238E27FC236}">
                <a16:creationId xmlns:a16="http://schemas.microsoft.com/office/drawing/2014/main" id="{3E8A0F3E-9954-4851-ABF7-93A1F16D825C}"/>
              </a:ext>
            </a:extLst>
          </p:cNvPr>
          <p:cNvSpPr/>
          <p:nvPr/>
        </p:nvSpPr>
        <p:spPr>
          <a:xfrm>
            <a:off x="933592" y="1478594"/>
            <a:ext cx="3458600" cy="1950406"/>
          </a:xfrm>
          <a:prstGeom prst="roundRect">
            <a:avLst/>
          </a:prstGeom>
          <a:solidFill>
            <a:srgbClr val="CEDAE4"/>
          </a:solidFill>
          <a:ln>
            <a:solidFill>
              <a:srgbClr val="23487A"/>
            </a:solidFill>
          </a:ln>
        </p:spPr>
        <p:style>
          <a:lnRef idx="2">
            <a:schemeClr val="accent6"/>
          </a:lnRef>
          <a:fillRef idx="1">
            <a:schemeClr val="lt1"/>
          </a:fillRef>
          <a:effectRef idx="0">
            <a:schemeClr val="accent6"/>
          </a:effectRef>
          <a:fontRef idx="minor">
            <a:schemeClr val="dk1"/>
          </a:fontRef>
        </p:style>
        <p:txBody>
          <a:bodyPr rtlCol="0" anchor="ctr"/>
          <a:lstStyle/>
          <a:p>
            <a:pPr marL="0" indent="0" algn="ctr">
              <a:buNone/>
            </a:pPr>
            <a:r>
              <a:rPr lang="en-US" sz="1800" b="1" u="sng" dirty="0">
                <a:latin typeface="Calibri" panose="020F0502020204030204" pitchFamily="34" charset="0"/>
                <a:cs typeface="Calibri" panose="020F0502020204030204" pitchFamily="34" charset="0"/>
              </a:rPr>
              <a:t>Biophysical Design Guidelines </a:t>
            </a:r>
            <a:r>
              <a:rPr lang="en-US" sz="1800" b="1" dirty="0">
                <a:latin typeface="Calibri" panose="020F0502020204030204" pitchFamily="34" charset="0"/>
                <a:cs typeface="Calibri" panose="020F0502020204030204" pitchFamily="34" charset="0"/>
              </a:rPr>
              <a:t>for Marine Managed Areas </a:t>
            </a:r>
          </a:p>
          <a:p>
            <a:pPr marL="0" indent="0" algn="ctr">
              <a:buNone/>
            </a:pPr>
            <a:r>
              <a:rPr lang="en-US" sz="1800" b="1" dirty="0">
                <a:latin typeface="Calibri" panose="020F0502020204030204" pitchFamily="34" charset="0"/>
                <a:cs typeface="Calibri" panose="020F0502020204030204" pitchFamily="34" charset="0"/>
              </a:rPr>
              <a:t>to Enhance and Maintain </a:t>
            </a:r>
          </a:p>
          <a:p>
            <a:pPr marL="0" indent="0" algn="ctr">
              <a:buNone/>
            </a:pPr>
            <a:r>
              <a:rPr lang="en-US" sz="1800" b="1" dirty="0">
                <a:latin typeface="Calibri" panose="020F0502020204030204" pitchFamily="34" charset="0"/>
                <a:cs typeface="Calibri" panose="020F0502020204030204" pitchFamily="34" charset="0"/>
              </a:rPr>
              <a:t>Coral Reef Fisheries </a:t>
            </a:r>
          </a:p>
          <a:p>
            <a:pPr marL="0" indent="0" algn="ctr">
              <a:buNone/>
            </a:pPr>
            <a:r>
              <a:rPr lang="en-US" b="1" dirty="0">
                <a:latin typeface="Calibri" panose="020F0502020204030204" pitchFamily="34" charset="0"/>
                <a:cs typeface="Calibri" panose="020F0502020204030204" pitchFamily="34" charset="0"/>
              </a:rPr>
              <a:t>i</a:t>
            </a:r>
            <a:r>
              <a:rPr lang="en-US" sz="1800" b="1" dirty="0">
                <a:latin typeface="Calibri" panose="020F0502020204030204" pitchFamily="34" charset="0"/>
                <a:cs typeface="Calibri" panose="020F0502020204030204" pitchFamily="34" charset="0"/>
              </a:rPr>
              <a:t>n the Pacific Islands</a:t>
            </a:r>
            <a:endParaRPr lang="en-US" b="1" dirty="0">
              <a:latin typeface="Calibri" panose="020F0502020204030204" pitchFamily="34" charset="0"/>
              <a:cs typeface="Calibri" panose="020F0502020204030204" pitchFamily="34" charset="0"/>
            </a:endParaRPr>
          </a:p>
        </p:txBody>
      </p:sp>
      <p:sp>
        <p:nvSpPr>
          <p:cNvPr id="11" name="Rectangle 2"/>
          <p:cNvSpPr txBox="1">
            <a:spLocks noChangeArrowheads="1"/>
          </p:cNvSpPr>
          <p:nvPr/>
        </p:nvSpPr>
        <p:spPr>
          <a:xfrm>
            <a:off x="0" y="202904"/>
            <a:ext cx="9144000" cy="1084240"/>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220337" y="649642"/>
            <a:ext cx="9144000" cy="498353"/>
          </a:xfrm>
          <a:prstGeom prst="rect">
            <a:avLst/>
          </a:prstGeom>
          <a:noFill/>
        </p:spPr>
        <p:txBody>
          <a:bodyPr/>
          <a:lstStyle/>
          <a:p>
            <a:pPr lvl="0" algn="ctr" eaLnBrk="0" hangingPunct="0">
              <a:defRPr/>
            </a:pPr>
            <a:r>
              <a:rPr lang="en-US" sz="2800" b="1" u="sng" cap="small" dirty="0">
                <a:solidFill>
                  <a:srgbClr val="23487A"/>
                </a:solidFill>
                <a:latin typeface="Calibri" pitchFamily="34" charset="0"/>
                <a:ea typeface="ＭＳ Ｐゴシック" pitchFamily="-65" charset="-128"/>
                <a:cs typeface="Calibri" pitchFamily="34" charset="0"/>
              </a:rPr>
              <a:t>Spatial Design Guidelines </a:t>
            </a:r>
            <a:r>
              <a:rPr lang="en-US" sz="2800" b="1" cap="small" dirty="0">
                <a:solidFill>
                  <a:srgbClr val="23487A"/>
                </a:solidFill>
                <a:latin typeface="Calibri" pitchFamily="34" charset="0"/>
                <a:ea typeface="ＭＳ Ｐゴシック" pitchFamily="-65" charset="-128"/>
                <a:cs typeface="Calibri" pitchFamily="34" charset="0"/>
              </a:rPr>
              <a:t>to Meet Management Objectives</a:t>
            </a:r>
          </a:p>
        </p:txBody>
      </p:sp>
      <p:sp>
        <p:nvSpPr>
          <p:cNvPr id="8" name="TextBox 7">
            <a:extLst>
              <a:ext uri="{FF2B5EF4-FFF2-40B4-BE49-F238E27FC236}">
                <a16:creationId xmlns:a16="http://schemas.microsoft.com/office/drawing/2014/main" id="{7EB01872-9821-4D16-ADBE-AF9519549FBB}"/>
              </a:ext>
            </a:extLst>
          </p:cNvPr>
          <p:cNvSpPr txBox="1"/>
          <p:nvPr/>
        </p:nvSpPr>
        <p:spPr>
          <a:xfrm>
            <a:off x="0" y="-126583"/>
            <a:ext cx="9144000" cy="584775"/>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endParaRPr lang="en-AU" sz="2800" b="1" cap="small" dirty="0">
              <a:solidFill>
                <a:schemeClr val="bg1"/>
              </a:solidFill>
              <a:latin typeface="Calibri" pitchFamily="34" charset="0"/>
              <a:cs typeface="Calibri" pitchFamily="34" charset="0"/>
            </a:endParaRPr>
          </a:p>
        </p:txBody>
      </p:sp>
      <p:sp>
        <p:nvSpPr>
          <p:cNvPr id="6" name="Content Placeholder 5">
            <a:extLst>
              <a:ext uri="{FF2B5EF4-FFF2-40B4-BE49-F238E27FC236}">
                <a16:creationId xmlns:a16="http://schemas.microsoft.com/office/drawing/2014/main" id="{B7D8992D-A4D9-48C4-890B-2BF3E0F3754D}"/>
              </a:ext>
            </a:extLst>
          </p:cNvPr>
          <p:cNvSpPr>
            <a:spLocks noGrp="1"/>
          </p:cNvSpPr>
          <p:nvPr>
            <p:ph sz="half" idx="2"/>
          </p:nvPr>
        </p:nvSpPr>
        <p:spPr>
          <a:xfrm>
            <a:off x="5505452" y="1594733"/>
            <a:ext cx="3084723" cy="1578165"/>
          </a:xfrm>
        </p:spPr>
        <p:txBody>
          <a:bodyPr>
            <a:noAutofit/>
          </a:bodyPr>
          <a:lstStyle/>
          <a:p>
            <a:pPr marL="0" indent="0" algn="ctr">
              <a:lnSpc>
                <a:spcPct val="100000"/>
              </a:lnSpc>
              <a:spcAft>
                <a:spcPts val="0"/>
              </a:spcAft>
              <a:buNone/>
            </a:pPr>
            <a:r>
              <a:rPr lang="en-US" sz="1800" dirty="0"/>
              <a:t>  </a:t>
            </a:r>
            <a:r>
              <a:rPr lang="en-US" sz="1800" b="1" u="sng" dirty="0"/>
              <a:t>Socioeconomic and Cultural Design Guidelines </a:t>
            </a:r>
          </a:p>
          <a:p>
            <a:pPr marL="0" indent="0" algn="ctr">
              <a:lnSpc>
                <a:spcPct val="100000"/>
              </a:lnSpc>
              <a:spcAft>
                <a:spcPts val="0"/>
              </a:spcAft>
              <a:buNone/>
            </a:pPr>
            <a:r>
              <a:rPr lang="en-US" sz="1800" b="1" dirty="0"/>
              <a:t>for Marine Managed Areas </a:t>
            </a:r>
          </a:p>
          <a:p>
            <a:pPr marL="0" indent="0" algn="ctr">
              <a:lnSpc>
                <a:spcPct val="100000"/>
              </a:lnSpc>
              <a:spcAft>
                <a:spcPts val="0"/>
              </a:spcAft>
              <a:buNone/>
            </a:pPr>
            <a:r>
              <a:rPr lang="en-US" sz="1800" b="1" dirty="0"/>
              <a:t>to Enhance and Maintain Coral Reef Fisheries</a:t>
            </a:r>
          </a:p>
          <a:p>
            <a:pPr marL="0" indent="0" algn="ctr">
              <a:lnSpc>
                <a:spcPct val="100000"/>
              </a:lnSpc>
              <a:spcAft>
                <a:spcPts val="0"/>
              </a:spcAft>
              <a:buNone/>
            </a:pPr>
            <a:r>
              <a:rPr lang="en-US" sz="1800" b="1" dirty="0"/>
              <a:t> in the Pacific Islands </a:t>
            </a:r>
          </a:p>
        </p:txBody>
      </p:sp>
      <p:sp>
        <p:nvSpPr>
          <p:cNvPr id="4" name="TextBox 3">
            <a:extLst>
              <a:ext uri="{FF2B5EF4-FFF2-40B4-BE49-F238E27FC236}">
                <a16:creationId xmlns:a16="http://schemas.microsoft.com/office/drawing/2014/main" id="{ED465D7D-E9AA-4B39-8BDC-028FCF3F421F}"/>
              </a:ext>
            </a:extLst>
          </p:cNvPr>
          <p:cNvSpPr txBox="1"/>
          <p:nvPr/>
        </p:nvSpPr>
        <p:spPr>
          <a:xfrm>
            <a:off x="1396424" y="4895432"/>
            <a:ext cx="3022653" cy="1477328"/>
          </a:xfrm>
          <a:prstGeom prst="rect">
            <a:avLst/>
          </a:prstGeom>
          <a:noFill/>
        </p:spPr>
        <p:txBody>
          <a:bodyPr wrap="square" rtlCol="0">
            <a:spAutoFit/>
          </a:bodyPr>
          <a:lstStyle/>
          <a:p>
            <a:pPr marL="0" indent="0" algn="ctr">
              <a:buNone/>
            </a:pPr>
            <a:r>
              <a:rPr lang="en-US" sz="1800" b="1" u="sng" dirty="0">
                <a:latin typeface="Calibri" panose="020F0502020204030204" pitchFamily="34" charset="0"/>
                <a:cs typeface="Calibri" panose="020F0502020204030204" pitchFamily="34" charset="0"/>
              </a:rPr>
              <a:t>Biophysical Design Guidelines </a:t>
            </a:r>
            <a:r>
              <a:rPr lang="en-US" sz="1800" b="1" dirty="0">
                <a:latin typeface="Calibri" panose="020F0502020204030204" pitchFamily="34" charset="0"/>
                <a:cs typeface="Calibri" panose="020F0502020204030204" pitchFamily="34" charset="0"/>
              </a:rPr>
              <a:t>for Marine Managed Areas  to Enhance and Maintain Coral Reef Fisheries</a:t>
            </a:r>
          </a:p>
          <a:p>
            <a:pPr marL="0" indent="0" algn="ctr">
              <a:buNone/>
            </a:pPr>
            <a:r>
              <a:rPr lang="en-US" sz="1800" b="1" dirty="0">
                <a:latin typeface="Calibri" panose="020F0502020204030204" pitchFamily="34" charset="0"/>
                <a:cs typeface="Calibri" panose="020F0502020204030204" pitchFamily="34" charset="0"/>
              </a:rPr>
              <a:t>In Hawaii (TBD) </a:t>
            </a:r>
          </a:p>
        </p:txBody>
      </p:sp>
      <p:cxnSp>
        <p:nvCxnSpPr>
          <p:cNvPr id="18" name="Connector: Elbow 17">
            <a:extLst>
              <a:ext uri="{FF2B5EF4-FFF2-40B4-BE49-F238E27FC236}">
                <a16:creationId xmlns:a16="http://schemas.microsoft.com/office/drawing/2014/main" id="{6FDBF4EA-72BB-4F12-8C16-FAF1D6594A7E}"/>
              </a:ext>
            </a:extLst>
          </p:cNvPr>
          <p:cNvCxnSpPr>
            <a:cxnSpLocks/>
          </p:cNvCxnSpPr>
          <p:nvPr/>
        </p:nvCxnSpPr>
        <p:spPr>
          <a:xfrm rot="16200000" flipH="1">
            <a:off x="2362895" y="3919466"/>
            <a:ext cx="834542" cy="234547"/>
          </a:xfrm>
          <a:prstGeom prst="bentConnector3">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0" name="Cross 19">
            <a:extLst>
              <a:ext uri="{FF2B5EF4-FFF2-40B4-BE49-F238E27FC236}">
                <a16:creationId xmlns:a16="http://schemas.microsoft.com/office/drawing/2014/main" id="{357484E3-37CA-4633-B1DE-B4C72167A9DF}"/>
              </a:ext>
            </a:extLst>
          </p:cNvPr>
          <p:cNvSpPr/>
          <p:nvPr/>
        </p:nvSpPr>
        <p:spPr>
          <a:xfrm>
            <a:off x="4624941" y="2152461"/>
            <a:ext cx="477263" cy="462708"/>
          </a:xfrm>
          <a:prstGeom prst="plus">
            <a:avLst>
              <a:gd name="adj" fmla="val 35401"/>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8017776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C8AA7D-82EF-498B-81A5-6B433BD5B5A9}"/>
              </a:ext>
            </a:extLst>
          </p:cNvPr>
          <p:cNvSpPr/>
          <p:nvPr/>
        </p:nvSpPr>
        <p:spPr bwMode="auto">
          <a:xfrm>
            <a:off x="0" y="1143000"/>
            <a:ext cx="9164053" cy="5715000"/>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106" charset="0"/>
            </a:endParaRPr>
          </a:p>
        </p:txBody>
      </p:sp>
      <p:sp>
        <p:nvSpPr>
          <p:cNvPr id="8" name="TextBox 7">
            <a:extLst>
              <a:ext uri="{FF2B5EF4-FFF2-40B4-BE49-F238E27FC236}">
                <a16:creationId xmlns:a16="http://schemas.microsoft.com/office/drawing/2014/main" id="{7EB01872-9821-4D16-ADBE-AF9519549FBB}"/>
              </a:ext>
            </a:extLst>
          </p:cNvPr>
          <p:cNvSpPr txBox="1"/>
          <p:nvPr/>
        </p:nvSpPr>
        <p:spPr>
          <a:xfrm>
            <a:off x="0" y="3"/>
            <a:ext cx="9144000" cy="1384995"/>
          </a:xfrm>
          <a:prstGeom prst="rect">
            <a:avLst/>
          </a:prstGeom>
          <a:solidFill>
            <a:srgbClr val="0070C0"/>
          </a:solidFill>
        </p:spPr>
        <p:txBody>
          <a:bodyPr wrap="square" rtlCol="0">
            <a:spAutoFit/>
          </a:bodyPr>
          <a:lstStyle/>
          <a:p>
            <a:pPr algn="ctr"/>
            <a:endParaRPr lang="en-AU" sz="2800" b="1" cap="small" dirty="0">
              <a:solidFill>
                <a:schemeClr val="bg1"/>
              </a:solidFill>
              <a:latin typeface="Calibri" pitchFamily="34" charset="0"/>
              <a:cs typeface="Calibri" pitchFamily="34" charset="0"/>
            </a:endParaRPr>
          </a:p>
          <a:p>
            <a:pPr algn="ctr"/>
            <a:r>
              <a:rPr lang="en-AU" sz="2800" b="1" cap="small" dirty="0">
                <a:solidFill>
                  <a:schemeClr val="bg1"/>
                </a:solidFill>
                <a:latin typeface="Calibri" pitchFamily="34" charset="0"/>
                <a:cs typeface="Calibri" pitchFamily="34" charset="0"/>
              </a:rPr>
              <a:t>DESIGN OF MARINE MANAGED AREAS</a:t>
            </a:r>
          </a:p>
          <a:p>
            <a:pPr algn="ctr"/>
            <a:endParaRPr lang="en-AU" sz="2800" b="1" cap="small" dirty="0">
              <a:solidFill>
                <a:schemeClr val="bg1"/>
              </a:solidFill>
              <a:latin typeface="Calibri" pitchFamily="34" charset="0"/>
              <a:cs typeface="Calibri" pitchFamily="34" charset="0"/>
            </a:endParaRPr>
          </a:p>
        </p:txBody>
      </p:sp>
      <p:sp>
        <p:nvSpPr>
          <p:cNvPr id="4" name="TextBox 3">
            <a:extLst>
              <a:ext uri="{FF2B5EF4-FFF2-40B4-BE49-F238E27FC236}">
                <a16:creationId xmlns:a16="http://schemas.microsoft.com/office/drawing/2014/main" id="{E60530F3-3EC8-4E9E-A1A3-0DD9D4FBCC42}"/>
              </a:ext>
            </a:extLst>
          </p:cNvPr>
          <p:cNvSpPr txBox="1"/>
          <p:nvPr/>
        </p:nvSpPr>
        <p:spPr>
          <a:xfrm>
            <a:off x="685800" y="4622393"/>
            <a:ext cx="8569766" cy="2185214"/>
          </a:xfrm>
          <a:prstGeom prst="rect">
            <a:avLst/>
          </a:prstGeom>
          <a:noFill/>
        </p:spPr>
        <p:txBody>
          <a:bodyPr wrap="square" rtlCol="0">
            <a:spAutoFit/>
          </a:bodyPr>
          <a:lstStyle/>
          <a:p>
            <a:endParaRPr lang="en-US" sz="2800" dirty="0"/>
          </a:p>
          <a:p>
            <a:pPr algn="l"/>
            <a:r>
              <a:rPr lang="en-US" sz="2800" dirty="0">
                <a:latin typeface="Calibri" panose="020F0502020204030204" pitchFamily="34" charset="0"/>
                <a:cs typeface="Calibri" panose="020F0502020204030204" pitchFamily="34" charset="0"/>
              </a:rPr>
              <a:t>These biophysical and socioeconomic-cultural guidelines will help communities make informed choices and understand tradeoffs in the design of MMAs.</a:t>
            </a:r>
          </a:p>
          <a:p>
            <a:endParaRPr lang="en-US" sz="2400" i="1" dirty="0"/>
          </a:p>
        </p:txBody>
      </p:sp>
      <p:pic>
        <p:nvPicPr>
          <p:cNvPr id="7" name="Picture 3" descr="Hoskins">
            <a:extLst>
              <a:ext uri="{FF2B5EF4-FFF2-40B4-BE49-F238E27FC236}">
                <a16:creationId xmlns:a16="http://schemas.microsoft.com/office/drawing/2014/main" id="{C5219D7C-5047-4598-86AB-82E5FD285B4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a:xfrm>
            <a:off x="1905000" y="1384998"/>
            <a:ext cx="5333999" cy="355599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ustDataLst>
      <p:tags r:id="rId1"/>
    </p:custDataLst>
    <p:extLst>
      <p:ext uri="{BB962C8B-B14F-4D97-AF65-F5344CB8AC3E}">
        <p14:creationId xmlns:p14="http://schemas.microsoft.com/office/powerpoint/2010/main" val="392217365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E801EB0-9B1F-45C7-BC75-107044D6AADB}"/>
              </a:ext>
            </a:extLst>
          </p:cNvPr>
          <p:cNvSpPr/>
          <p:nvPr/>
        </p:nvSpPr>
        <p:spPr bwMode="auto">
          <a:xfrm>
            <a:off x="-13236" y="-152398"/>
            <a:ext cx="9256694"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8" name="TextBox 7">
            <a:extLst>
              <a:ext uri="{FF2B5EF4-FFF2-40B4-BE49-F238E27FC236}">
                <a16:creationId xmlns:a16="http://schemas.microsoft.com/office/drawing/2014/main" id="{7EB01872-9821-4D16-ADBE-AF9519549FBB}"/>
              </a:ext>
            </a:extLst>
          </p:cNvPr>
          <p:cNvSpPr txBox="1"/>
          <p:nvPr/>
        </p:nvSpPr>
        <p:spPr>
          <a:xfrm>
            <a:off x="-8020" y="1218504"/>
            <a:ext cx="9144000" cy="523220"/>
          </a:xfrm>
          <a:prstGeom prst="rect">
            <a:avLst/>
          </a:prstGeom>
          <a:solidFill>
            <a:srgbClr val="0070C0"/>
          </a:solidFill>
        </p:spPr>
        <p:txBody>
          <a:bodyPr wrap="square" rtlCol="0">
            <a:spAutoFit/>
          </a:bodyPr>
          <a:lstStyle/>
          <a:p>
            <a:pPr algn="ctr"/>
            <a:r>
              <a:rPr lang="en-AU" sz="2800" b="1" cap="small" dirty="0">
                <a:solidFill>
                  <a:schemeClr val="bg1"/>
                </a:solidFill>
                <a:latin typeface="Calibri" panose="020F0502020204030204" pitchFamily="34" charset="0"/>
                <a:cs typeface="Calibri" panose="020F0502020204030204" pitchFamily="34" charset="0"/>
              </a:rPr>
              <a:t>FISHPATH: Community- Based Fisheries Management Planning</a:t>
            </a:r>
          </a:p>
        </p:txBody>
      </p:sp>
      <p:pic>
        <p:nvPicPr>
          <p:cNvPr id="9" name="Content Placeholder 3">
            <a:extLst>
              <a:ext uri="{FF2B5EF4-FFF2-40B4-BE49-F238E27FC236}">
                <a16:creationId xmlns:a16="http://schemas.microsoft.com/office/drawing/2014/main" id="{59C13C3E-AF74-4FA6-8540-D71CB723D1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0544" y="2652759"/>
            <a:ext cx="8854298" cy="3032596"/>
          </a:xfrm>
          <a:prstGeom prst="rect">
            <a:avLst/>
          </a:prstGeom>
        </p:spPr>
      </p:pic>
      <p:sp>
        <p:nvSpPr>
          <p:cNvPr id="2" name="Rectangle 1">
            <a:extLst>
              <a:ext uri="{FF2B5EF4-FFF2-40B4-BE49-F238E27FC236}">
                <a16:creationId xmlns:a16="http://schemas.microsoft.com/office/drawing/2014/main" id="{C9B34DC2-A0D8-4790-B374-E57B5E012EEF}"/>
              </a:ext>
            </a:extLst>
          </p:cNvPr>
          <p:cNvSpPr/>
          <p:nvPr/>
        </p:nvSpPr>
        <p:spPr bwMode="auto">
          <a:xfrm>
            <a:off x="0" y="-152398"/>
            <a:ext cx="45719" cy="523220"/>
          </a:xfrm>
          <a:prstGeom prst="rect">
            <a:avLst/>
          </a:prstGeom>
          <a:solidFill>
            <a:srgbClr val="0033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6" name="Rectangle 2">
            <a:extLst>
              <a:ext uri="{FF2B5EF4-FFF2-40B4-BE49-F238E27FC236}">
                <a16:creationId xmlns:a16="http://schemas.microsoft.com/office/drawing/2014/main" id="{B7BDB6FE-B6F9-42A2-8394-75BDF14DCD5D}"/>
              </a:ext>
            </a:extLst>
          </p:cNvPr>
          <p:cNvSpPr txBox="1">
            <a:spLocks noChangeArrowheads="1"/>
          </p:cNvSpPr>
          <p:nvPr/>
        </p:nvSpPr>
        <p:spPr>
          <a:xfrm>
            <a:off x="-77002" y="-140376"/>
            <a:ext cx="9403881" cy="971065"/>
          </a:xfrm>
          <a:prstGeom prst="rect">
            <a:avLst/>
          </a:prstGeom>
          <a:solidFill>
            <a:srgbClr val="0070C0"/>
          </a:solid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10" name="TextBox 9">
            <a:extLst>
              <a:ext uri="{FF2B5EF4-FFF2-40B4-BE49-F238E27FC236}">
                <a16:creationId xmlns:a16="http://schemas.microsoft.com/office/drawing/2014/main" id="{6E8C1812-8B3B-4C22-AF2E-DF2D52C1C64D}"/>
              </a:ext>
            </a:extLst>
          </p:cNvPr>
          <p:cNvSpPr txBox="1"/>
          <p:nvPr/>
        </p:nvSpPr>
        <p:spPr>
          <a:xfrm>
            <a:off x="570300" y="-41010"/>
            <a:ext cx="8464542"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Pacific Island Coral Reef Fisheries</a:t>
            </a:r>
          </a:p>
        </p:txBody>
      </p:sp>
    </p:spTree>
    <p:custDataLst>
      <p:tags r:id="rId1"/>
    </p:custDataLst>
    <p:extLst>
      <p:ext uri="{BB962C8B-B14F-4D97-AF65-F5344CB8AC3E}">
        <p14:creationId xmlns:p14="http://schemas.microsoft.com/office/powerpoint/2010/main" val="378440069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9FDB7C0-EA25-4442-A248-600E8A2EA61B}"/>
              </a:ext>
            </a:extLst>
          </p:cNvPr>
          <p:cNvSpPr/>
          <p:nvPr/>
        </p:nvSpPr>
        <p:spPr bwMode="auto">
          <a:xfrm>
            <a:off x="0" y="-152398"/>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2" name="Oval 1">
            <a:extLst>
              <a:ext uri="{FF2B5EF4-FFF2-40B4-BE49-F238E27FC236}">
                <a16:creationId xmlns:a16="http://schemas.microsoft.com/office/drawing/2014/main" id="{4FCDFE51-BDA7-4B35-BED5-2DC8057E1EE9}"/>
              </a:ext>
            </a:extLst>
          </p:cNvPr>
          <p:cNvSpPr/>
          <p:nvPr/>
        </p:nvSpPr>
        <p:spPr>
          <a:xfrm>
            <a:off x="123691" y="4133487"/>
            <a:ext cx="2841504" cy="187888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835D97E8-5778-4164-9396-8E151DA7B28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13341" y="1803438"/>
            <a:ext cx="5007874" cy="2094722"/>
          </a:xfrm>
          <a:prstGeom prst="rect">
            <a:avLst/>
          </a:prstGeom>
        </p:spPr>
      </p:pic>
      <p:pic>
        <p:nvPicPr>
          <p:cNvPr id="7" name="Graphic 6" descr="Shopping bag with solid fill">
            <a:extLst>
              <a:ext uri="{FF2B5EF4-FFF2-40B4-BE49-F238E27FC236}">
                <a16:creationId xmlns:a16="http://schemas.microsoft.com/office/drawing/2014/main" id="{B7F9C4BC-D166-4008-B331-9037D138CEA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5121" y="1881459"/>
            <a:ext cx="1632857" cy="1878886"/>
          </a:xfrm>
          <a:prstGeom prst="rect">
            <a:avLst/>
          </a:prstGeom>
        </p:spPr>
      </p:pic>
      <p:pic>
        <p:nvPicPr>
          <p:cNvPr id="9" name="Graphic 8" descr="Ruler with solid fill">
            <a:extLst>
              <a:ext uri="{FF2B5EF4-FFF2-40B4-BE49-F238E27FC236}">
                <a16:creationId xmlns:a16="http://schemas.microsoft.com/office/drawing/2014/main" id="{E6B58E42-FA42-4377-B5D3-2132F3ACD1D2}"/>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308246" y="4073980"/>
            <a:ext cx="1445078" cy="1445078"/>
          </a:xfrm>
          <a:prstGeom prst="rect">
            <a:avLst/>
          </a:prstGeom>
        </p:spPr>
      </p:pic>
      <p:pic>
        <p:nvPicPr>
          <p:cNvPr id="11" name="Graphic 10" descr="Fish with solid fill">
            <a:extLst>
              <a:ext uri="{FF2B5EF4-FFF2-40B4-BE49-F238E27FC236}">
                <a16:creationId xmlns:a16="http://schemas.microsoft.com/office/drawing/2014/main" id="{1FB5BEAB-56EB-4B25-B853-116C2BFFDB6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8650" y="2841172"/>
            <a:ext cx="685800" cy="789132"/>
          </a:xfrm>
          <a:prstGeom prst="rect">
            <a:avLst/>
          </a:prstGeom>
        </p:spPr>
      </p:pic>
      <p:pic>
        <p:nvPicPr>
          <p:cNvPr id="13" name="Graphic 12" descr="Monthly calendar with solid fill">
            <a:extLst>
              <a:ext uri="{FF2B5EF4-FFF2-40B4-BE49-F238E27FC236}">
                <a16:creationId xmlns:a16="http://schemas.microsoft.com/office/drawing/2014/main" id="{C60AB37D-A18C-45E7-A502-D9FD21837740}"/>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45106" y="3920859"/>
            <a:ext cx="1065521" cy="1065521"/>
          </a:xfrm>
          <a:prstGeom prst="rect">
            <a:avLst/>
          </a:prstGeom>
        </p:spPr>
      </p:pic>
      <p:pic>
        <p:nvPicPr>
          <p:cNvPr id="15" name="Graphic 14" descr="No sign with solid fill">
            <a:extLst>
              <a:ext uri="{FF2B5EF4-FFF2-40B4-BE49-F238E27FC236}">
                <a16:creationId xmlns:a16="http://schemas.microsoft.com/office/drawing/2014/main" id="{5B8FC14E-DFDD-464E-90BC-BFC9E47E8934}"/>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995606" y="4163271"/>
            <a:ext cx="1320980" cy="1320980"/>
          </a:xfrm>
          <a:prstGeom prst="rect">
            <a:avLst/>
          </a:prstGeom>
        </p:spPr>
      </p:pic>
      <p:pic>
        <p:nvPicPr>
          <p:cNvPr id="16" name="Graphic 15" descr="Fish with solid fill">
            <a:extLst>
              <a:ext uri="{FF2B5EF4-FFF2-40B4-BE49-F238E27FC236}">
                <a16:creationId xmlns:a16="http://schemas.microsoft.com/office/drawing/2014/main" id="{3CCC522E-088E-4DA8-9D52-6EB0DA40E55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310627" y="4453619"/>
            <a:ext cx="685800" cy="685800"/>
          </a:xfrm>
          <a:prstGeom prst="rect">
            <a:avLst/>
          </a:prstGeom>
        </p:spPr>
      </p:pic>
      <p:pic>
        <p:nvPicPr>
          <p:cNvPr id="18" name="Graphic 17" descr="Fishing with solid fill">
            <a:extLst>
              <a:ext uri="{FF2B5EF4-FFF2-40B4-BE49-F238E27FC236}">
                <a16:creationId xmlns:a16="http://schemas.microsoft.com/office/drawing/2014/main" id="{D3DECA4E-33CC-4C02-B1C6-2B559F7AA863}"/>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446578" y="1923879"/>
            <a:ext cx="1314451" cy="1314451"/>
          </a:xfrm>
          <a:prstGeom prst="rect">
            <a:avLst/>
          </a:prstGeom>
        </p:spPr>
      </p:pic>
      <p:sp>
        <p:nvSpPr>
          <p:cNvPr id="19" name="TextBox 18">
            <a:extLst>
              <a:ext uri="{FF2B5EF4-FFF2-40B4-BE49-F238E27FC236}">
                <a16:creationId xmlns:a16="http://schemas.microsoft.com/office/drawing/2014/main" id="{56F48849-5C01-4D39-936B-1AB828880EE0}"/>
              </a:ext>
            </a:extLst>
          </p:cNvPr>
          <p:cNvSpPr txBox="1"/>
          <p:nvPr/>
        </p:nvSpPr>
        <p:spPr>
          <a:xfrm>
            <a:off x="508918" y="4556259"/>
            <a:ext cx="2122297" cy="707886"/>
          </a:xfrm>
          <a:prstGeom prst="rect">
            <a:avLst/>
          </a:prstGeom>
          <a:noFill/>
          <a:ln w="57150">
            <a:solidFill>
              <a:schemeClr val="tx1"/>
            </a:solidFill>
          </a:ln>
        </p:spPr>
        <p:txBody>
          <a:bodyPr wrap="square" rtlCol="0">
            <a:spAutoFit/>
          </a:bodyPr>
          <a:lstStyle/>
          <a:p>
            <a:pPr algn="ctr" defTabSz="685800">
              <a:defRPr/>
            </a:pPr>
            <a:r>
              <a:rPr lang="en-US" sz="2000" b="1" dirty="0">
                <a:solidFill>
                  <a:prstClr val="black"/>
                </a:solidFill>
                <a:latin typeface="Berlin Sans FB Demi" panose="020E0802020502020306" pitchFamily="34" charset="0"/>
              </a:rPr>
              <a:t>MMAs or FRZs </a:t>
            </a:r>
          </a:p>
          <a:p>
            <a:pPr algn="ctr" defTabSz="685800">
              <a:defRPr/>
            </a:pPr>
            <a:r>
              <a:rPr lang="en-US" sz="2000" b="1" dirty="0">
                <a:solidFill>
                  <a:prstClr val="black"/>
                </a:solidFill>
                <a:latin typeface="Berlin Sans FB Demi" panose="020E0802020502020306" pitchFamily="34" charset="0"/>
              </a:rPr>
              <a:t>or other zones</a:t>
            </a:r>
          </a:p>
        </p:txBody>
      </p:sp>
      <p:pic>
        <p:nvPicPr>
          <p:cNvPr id="20" name="Graphic 19" descr="Fish with solid fill">
            <a:extLst>
              <a:ext uri="{FF2B5EF4-FFF2-40B4-BE49-F238E27FC236}">
                <a16:creationId xmlns:a16="http://schemas.microsoft.com/office/drawing/2014/main" id="{69EA3CF0-52FA-40AC-B560-C4E5BFCA078C}"/>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211557" y="4823761"/>
            <a:ext cx="685800" cy="685800"/>
          </a:xfrm>
          <a:prstGeom prst="rect">
            <a:avLst/>
          </a:prstGeom>
        </p:spPr>
      </p:pic>
      <p:sp>
        <p:nvSpPr>
          <p:cNvPr id="21" name="TextBox 20">
            <a:extLst>
              <a:ext uri="{FF2B5EF4-FFF2-40B4-BE49-F238E27FC236}">
                <a16:creationId xmlns:a16="http://schemas.microsoft.com/office/drawing/2014/main" id="{331CD001-5FEE-4944-BCC1-D4F74B332632}"/>
              </a:ext>
            </a:extLst>
          </p:cNvPr>
          <p:cNvSpPr txBox="1"/>
          <p:nvPr/>
        </p:nvSpPr>
        <p:spPr>
          <a:xfrm>
            <a:off x="366660" y="3757975"/>
            <a:ext cx="1253869" cy="400110"/>
          </a:xfrm>
          <a:prstGeom prst="rect">
            <a:avLst/>
          </a:prstGeom>
          <a:noFill/>
        </p:spPr>
        <p:txBody>
          <a:bodyPr wrap="none" rtlCol="0">
            <a:spAutoFit/>
          </a:bodyPr>
          <a:lstStyle/>
          <a:p>
            <a:pPr defTabSz="685800">
              <a:defRPr/>
            </a:pPr>
            <a:r>
              <a:rPr lang="en-US" sz="2000" dirty="0">
                <a:solidFill>
                  <a:prstClr val="black"/>
                </a:solidFill>
                <a:latin typeface="Calibri" panose="020F0502020204030204" pitchFamily="34" charset="0"/>
                <a:cs typeface="Calibri" panose="020F0502020204030204" pitchFamily="34" charset="0"/>
              </a:rPr>
              <a:t>Bag limits </a:t>
            </a:r>
          </a:p>
        </p:txBody>
      </p:sp>
      <p:sp>
        <p:nvSpPr>
          <p:cNvPr id="22" name="TextBox 21">
            <a:extLst>
              <a:ext uri="{FF2B5EF4-FFF2-40B4-BE49-F238E27FC236}">
                <a16:creationId xmlns:a16="http://schemas.microsoft.com/office/drawing/2014/main" id="{474B0F47-6CB6-4203-A66F-7CAAC1D4A6E1}"/>
              </a:ext>
            </a:extLst>
          </p:cNvPr>
          <p:cNvSpPr txBox="1"/>
          <p:nvPr/>
        </p:nvSpPr>
        <p:spPr>
          <a:xfrm>
            <a:off x="423951" y="5236316"/>
            <a:ext cx="2446055" cy="400110"/>
          </a:xfrm>
          <a:prstGeom prst="rect">
            <a:avLst/>
          </a:prstGeom>
          <a:noFill/>
        </p:spPr>
        <p:txBody>
          <a:bodyPr wrap="none" rtlCol="0">
            <a:spAutoFit/>
          </a:bodyPr>
          <a:lstStyle/>
          <a:p>
            <a:pPr defTabSz="685800">
              <a:defRPr/>
            </a:pPr>
            <a:r>
              <a:rPr lang="en-US" sz="2000" dirty="0">
                <a:solidFill>
                  <a:prstClr val="black"/>
                </a:solidFill>
                <a:latin typeface="Calibri" panose="020F0502020204030204" pitchFamily="34" charset="0"/>
                <a:cs typeface="Calibri" panose="020F0502020204030204" pitchFamily="34" charset="0"/>
              </a:rPr>
              <a:t>Spatial management  </a:t>
            </a:r>
          </a:p>
        </p:txBody>
      </p:sp>
      <p:sp>
        <p:nvSpPr>
          <p:cNvPr id="23" name="TextBox 22">
            <a:extLst>
              <a:ext uri="{FF2B5EF4-FFF2-40B4-BE49-F238E27FC236}">
                <a16:creationId xmlns:a16="http://schemas.microsoft.com/office/drawing/2014/main" id="{073FA868-E67B-49CD-A2CB-D5669EE0FE74}"/>
              </a:ext>
            </a:extLst>
          </p:cNvPr>
          <p:cNvSpPr txBox="1"/>
          <p:nvPr/>
        </p:nvSpPr>
        <p:spPr>
          <a:xfrm>
            <a:off x="6316087" y="5482174"/>
            <a:ext cx="2674880" cy="1015663"/>
          </a:xfrm>
          <a:prstGeom prst="rect">
            <a:avLst/>
          </a:prstGeom>
          <a:noFill/>
        </p:spPr>
        <p:txBody>
          <a:bodyPr wrap="square" rtlCol="0">
            <a:spAutoFit/>
          </a:bodyPr>
          <a:lstStyle/>
          <a:p>
            <a:pPr defTabSz="685800">
              <a:defRPr/>
            </a:pPr>
            <a:r>
              <a:rPr lang="en-US" sz="2000" dirty="0">
                <a:solidFill>
                  <a:prstClr val="black"/>
                </a:solidFill>
                <a:latin typeface="Calibri" panose="020F0502020204030204" pitchFamily="34" charset="0"/>
                <a:cs typeface="Calibri" panose="020F0502020204030204" pitchFamily="34" charset="0"/>
              </a:rPr>
              <a:t>Spawning Seasonal </a:t>
            </a:r>
          </a:p>
          <a:p>
            <a:pPr defTabSz="685800">
              <a:defRPr/>
            </a:pPr>
            <a:r>
              <a:rPr lang="en-US" sz="2000" dirty="0">
                <a:solidFill>
                  <a:prstClr val="black"/>
                </a:solidFill>
                <a:latin typeface="Calibri" panose="020F0502020204030204" pitchFamily="34" charset="0"/>
                <a:cs typeface="Calibri" panose="020F0502020204030204" pitchFamily="34" charset="0"/>
              </a:rPr>
              <a:t>and/or Time of day Closures </a:t>
            </a:r>
          </a:p>
        </p:txBody>
      </p:sp>
      <p:sp>
        <p:nvSpPr>
          <p:cNvPr id="24" name="TextBox 23">
            <a:extLst>
              <a:ext uri="{FF2B5EF4-FFF2-40B4-BE49-F238E27FC236}">
                <a16:creationId xmlns:a16="http://schemas.microsoft.com/office/drawing/2014/main" id="{44E39890-D25D-4FDC-B64D-60AD218DEDD7}"/>
              </a:ext>
            </a:extLst>
          </p:cNvPr>
          <p:cNvSpPr txBox="1"/>
          <p:nvPr/>
        </p:nvSpPr>
        <p:spPr>
          <a:xfrm>
            <a:off x="3670029" y="5436371"/>
            <a:ext cx="2019142" cy="400110"/>
          </a:xfrm>
          <a:prstGeom prst="rect">
            <a:avLst/>
          </a:prstGeom>
          <a:noFill/>
        </p:spPr>
        <p:txBody>
          <a:bodyPr wrap="none" rtlCol="0">
            <a:spAutoFit/>
          </a:bodyPr>
          <a:lstStyle/>
          <a:p>
            <a:pPr defTabSz="685800">
              <a:defRPr/>
            </a:pPr>
            <a:r>
              <a:rPr lang="en-US" sz="2000" dirty="0">
                <a:solidFill>
                  <a:prstClr val="black"/>
                </a:solidFill>
                <a:latin typeface="Calibri" panose="020F0502020204030204" pitchFamily="34" charset="0"/>
                <a:cs typeface="Calibri" panose="020F0502020204030204" pitchFamily="34" charset="0"/>
              </a:rPr>
              <a:t>Size  &amp; Slot limits </a:t>
            </a:r>
          </a:p>
        </p:txBody>
      </p:sp>
      <p:sp>
        <p:nvSpPr>
          <p:cNvPr id="25" name="TextBox 24">
            <a:extLst>
              <a:ext uri="{FF2B5EF4-FFF2-40B4-BE49-F238E27FC236}">
                <a16:creationId xmlns:a16="http://schemas.microsoft.com/office/drawing/2014/main" id="{2D43BA20-23D4-42B9-937D-9258B0D3DC92}"/>
              </a:ext>
            </a:extLst>
          </p:cNvPr>
          <p:cNvSpPr txBox="1"/>
          <p:nvPr/>
        </p:nvSpPr>
        <p:spPr>
          <a:xfrm>
            <a:off x="7111071" y="3128568"/>
            <a:ext cx="2032929" cy="400110"/>
          </a:xfrm>
          <a:prstGeom prst="rect">
            <a:avLst/>
          </a:prstGeom>
          <a:noFill/>
        </p:spPr>
        <p:txBody>
          <a:bodyPr wrap="none" rtlCol="0">
            <a:spAutoFit/>
          </a:bodyPr>
          <a:lstStyle/>
          <a:p>
            <a:pPr defTabSz="685800">
              <a:defRPr/>
            </a:pPr>
            <a:r>
              <a:rPr lang="en-US" sz="2000" dirty="0">
                <a:solidFill>
                  <a:prstClr val="black"/>
                </a:solidFill>
                <a:latin typeface="Calibri" panose="020F0502020204030204" pitchFamily="34" charset="0"/>
                <a:cs typeface="Calibri" panose="020F0502020204030204" pitchFamily="34" charset="0"/>
              </a:rPr>
              <a:t>Gear Restrictions </a:t>
            </a:r>
          </a:p>
        </p:txBody>
      </p:sp>
      <p:pic>
        <p:nvPicPr>
          <p:cNvPr id="4" name="Graphic 3" descr="Clock with solid fill">
            <a:extLst>
              <a:ext uri="{FF2B5EF4-FFF2-40B4-BE49-F238E27FC236}">
                <a16:creationId xmlns:a16="http://schemas.microsoft.com/office/drawing/2014/main" id="{A681428A-BF92-4D2B-9E3D-4383957620D2}"/>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288354" y="4803079"/>
            <a:ext cx="817061" cy="817061"/>
          </a:xfrm>
          <a:prstGeom prst="rect">
            <a:avLst/>
          </a:prstGeom>
        </p:spPr>
      </p:pic>
      <p:sp>
        <p:nvSpPr>
          <p:cNvPr id="26" name="Rectangle 2">
            <a:extLst>
              <a:ext uri="{FF2B5EF4-FFF2-40B4-BE49-F238E27FC236}">
                <a16:creationId xmlns:a16="http://schemas.microsoft.com/office/drawing/2014/main" id="{52E12611-DBA9-43B9-85F4-DFF490D351D1}"/>
              </a:ext>
            </a:extLst>
          </p:cNvPr>
          <p:cNvSpPr txBox="1">
            <a:spLocks noChangeArrowheads="1"/>
          </p:cNvSpPr>
          <p:nvPr/>
        </p:nvSpPr>
        <p:spPr>
          <a:xfrm>
            <a:off x="13223" y="21985"/>
            <a:ext cx="9144000" cy="809516"/>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27" name="Rectangle 2">
            <a:extLst>
              <a:ext uri="{FF2B5EF4-FFF2-40B4-BE49-F238E27FC236}">
                <a16:creationId xmlns:a16="http://schemas.microsoft.com/office/drawing/2014/main" id="{6675B3B9-3115-4AC6-8E90-B259E2A15FD5}"/>
              </a:ext>
            </a:extLst>
          </p:cNvPr>
          <p:cNvSpPr txBox="1">
            <a:spLocks noChangeArrowheads="1"/>
          </p:cNvSpPr>
          <p:nvPr/>
        </p:nvSpPr>
        <p:spPr>
          <a:xfrm>
            <a:off x="639293" y="649642"/>
            <a:ext cx="7862724" cy="498353"/>
          </a:xfrm>
          <a:prstGeom prst="rect">
            <a:avLst/>
          </a:prstGeom>
          <a:noFill/>
        </p:spPr>
        <p:txBody>
          <a:bodyPr/>
          <a:lstStyle/>
          <a:p>
            <a:pPr lvl="0" algn="ctr" eaLnBrk="0" hangingPunct="0">
              <a:defRPr/>
            </a:pPr>
            <a:endParaRPr lang="en-US" sz="2800" b="1" cap="small" dirty="0">
              <a:solidFill>
                <a:srgbClr val="23487A"/>
              </a:solidFill>
              <a:latin typeface="Calibri" pitchFamily="34" charset="0"/>
              <a:ea typeface="ＭＳ Ｐゴシック" pitchFamily="-65" charset="-128"/>
              <a:cs typeface="Calibri" pitchFamily="34" charset="0"/>
            </a:endParaRPr>
          </a:p>
        </p:txBody>
      </p:sp>
      <p:sp>
        <p:nvSpPr>
          <p:cNvPr id="28" name="TextBox 27">
            <a:extLst>
              <a:ext uri="{FF2B5EF4-FFF2-40B4-BE49-F238E27FC236}">
                <a16:creationId xmlns:a16="http://schemas.microsoft.com/office/drawing/2014/main" id="{4E4EFD99-27EB-4E33-9CD0-2568B0B90C13}"/>
              </a:ext>
            </a:extLst>
          </p:cNvPr>
          <p:cNvSpPr txBox="1"/>
          <p:nvPr/>
        </p:nvSpPr>
        <p:spPr>
          <a:xfrm>
            <a:off x="6612" y="-123342"/>
            <a:ext cx="9144000" cy="1508105"/>
          </a:xfrm>
          <a:prstGeom prst="rect">
            <a:avLst/>
          </a:prstGeom>
          <a:solidFill>
            <a:srgbClr val="0070C0"/>
          </a:solidFill>
        </p:spPr>
        <p:txBody>
          <a:bodyPr wrap="square" rtlCol="0">
            <a:spAutoFit/>
          </a:bodyPr>
          <a:lstStyle/>
          <a:p>
            <a:pPr algn="ctr"/>
            <a:endParaRPr lang="en-AU" sz="3200" b="1" cap="small" dirty="0">
              <a:solidFill>
                <a:schemeClr val="bg1"/>
              </a:solidFill>
              <a:latin typeface="Calibri" pitchFamily="34" charset="0"/>
              <a:cs typeface="Calibri" pitchFamily="34" charset="0"/>
            </a:endParaRPr>
          </a:p>
          <a:p>
            <a:pPr algn="ctr"/>
            <a:r>
              <a:rPr lang="en-AU" sz="3200" b="1" cap="small" dirty="0">
                <a:solidFill>
                  <a:schemeClr val="bg1"/>
                </a:solidFill>
                <a:latin typeface="Calibri" pitchFamily="34" charset="0"/>
                <a:cs typeface="Calibri" pitchFamily="34" charset="0"/>
              </a:rPr>
              <a:t>FISHKIT – Fisheries Toolkit</a:t>
            </a:r>
          </a:p>
          <a:p>
            <a:pPr algn="ctr"/>
            <a:endParaRPr lang="en-AU" sz="2800" b="1" cap="small" dirty="0">
              <a:solidFill>
                <a:schemeClr val="bg1"/>
              </a:solidFill>
              <a:latin typeface="Calibri" pitchFamily="34" charset="0"/>
              <a:cs typeface="Calibri" pitchFamily="34" charset="0"/>
            </a:endParaRPr>
          </a:p>
        </p:txBody>
      </p:sp>
      <p:sp>
        <p:nvSpPr>
          <p:cNvPr id="29" name="Rectangle 2">
            <a:extLst>
              <a:ext uri="{FF2B5EF4-FFF2-40B4-BE49-F238E27FC236}">
                <a16:creationId xmlns:a16="http://schemas.microsoft.com/office/drawing/2014/main" id="{267D1369-86D7-4FF3-BBDC-013107D41695}"/>
              </a:ext>
            </a:extLst>
          </p:cNvPr>
          <p:cNvSpPr txBox="1">
            <a:spLocks noChangeArrowheads="1"/>
          </p:cNvSpPr>
          <p:nvPr/>
        </p:nvSpPr>
        <p:spPr>
          <a:xfrm>
            <a:off x="163080" y="1314418"/>
            <a:ext cx="8900216" cy="450190"/>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Helping Communities Explore Their Management Options</a:t>
            </a:r>
          </a:p>
        </p:txBody>
      </p:sp>
    </p:spTree>
    <p:extLst>
      <p:ext uri="{BB962C8B-B14F-4D97-AF65-F5344CB8AC3E}">
        <p14:creationId xmlns:p14="http://schemas.microsoft.com/office/powerpoint/2010/main" val="219917199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0FBD2F-F72E-47A1-ACB6-49ABE42A7926}"/>
              </a:ext>
            </a:extLst>
          </p:cNvPr>
          <p:cNvSpPr/>
          <p:nvPr/>
        </p:nvSpPr>
        <p:spPr bwMode="auto">
          <a:xfrm>
            <a:off x="-13133" y="-76199"/>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152398"/>
            <a:ext cx="9144000"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593462" y="1137748"/>
            <a:ext cx="2801906" cy="498353"/>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What is needed to keep resources healthy and abundant?</a:t>
            </a:r>
          </a:p>
        </p:txBody>
      </p:sp>
      <p:sp>
        <p:nvSpPr>
          <p:cNvPr id="8" name="TextBox 7">
            <a:extLst>
              <a:ext uri="{FF2B5EF4-FFF2-40B4-BE49-F238E27FC236}">
                <a16:creationId xmlns:a16="http://schemas.microsoft.com/office/drawing/2014/main" id="{7EB01872-9821-4D16-ADBE-AF9519549FBB}"/>
              </a:ext>
            </a:extLst>
          </p:cNvPr>
          <p:cNvSpPr txBox="1"/>
          <p:nvPr/>
        </p:nvSpPr>
        <p:spPr>
          <a:xfrm>
            <a:off x="0" y="-181066"/>
            <a:ext cx="9144000" cy="954107"/>
          </a:xfrm>
          <a:prstGeom prst="rect">
            <a:avLst/>
          </a:prstGeom>
          <a:solidFill>
            <a:srgbClr val="0070C0"/>
          </a:solidFill>
        </p:spPr>
        <p:txBody>
          <a:bodyPr wrap="square" rtlCol="0">
            <a:spAutoFit/>
          </a:bodyPr>
          <a:lstStyle/>
          <a:p>
            <a:pPr algn="ctr"/>
            <a:r>
              <a:rPr lang="en-AU" sz="2800" b="1" cap="small" dirty="0">
                <a:solidFill>
                  <a:schemeClr val="bg1"/>
                </a:solidFill>
                <a:latin typeface="Calibri" pitchFamily="34" charset="0"/>
                <a:cs typeface="Calibri" pitchFamily="34" charset="0"/>
              </a:rPr>
              <a:t>Design of Marine Managed Areas</a:t>
            </a:r>
          </a:p>
          <a:p>
            <a:pPr algn="ctr"/>
            <a:endParaRPr lang="en-AU" sz="2800" b="1" cap="small" dirty="0">
              <a:solidFill>
                <a:schemeClr val="bg1"/>
              </a:solidFill>
              <a:latin typeface="Calibri" pitchFamily="34" charset="0"/>
              <a:cs typeface="Calibri" pitchFamily="34" charset="0"/>
            </a:endParaRPr>
          </a:p>
        </p:txBody>
      </p:sp>
      <p:sp>
        <p:nvSpPr>
          <p:cNvPr id="4" name="TextBox 3">
            <a:extLst>
              <a:ext uri="{FF2B5EF4-FFF2-40B4-BE49-F238E27FC236}">
                <a16:creationId xmlns:a16="http://schemas.microsoft.com/office/drawing/2014/main" id="{E60530F3-3EC8-4E9E-A1A3-0DD9D4FBCC42}"/>
              </a:ext>
            </a:extLst>
          </p:cNvPr>
          <p:cNvSpPr txBox="1"/>
          <p:nvPr/>
        </p:nvSpPr>
        <p:spPr>
          <a:xfrm>
            <a:off x="4070280" y="1219202"/>
            <a:ext cx="5052704" cy="5170646"/>
          </a:xfrm>
          <a:prstGeom prst="rect">
            <a:avLst/>
          </a:prstGeom>
          <a:noFill/>
        </p:spPr>
        <p:txBody>
          <a:bodyPr wrap="square" rtlCol="0">
            <a:spAutoFit/>
          </a:bodyPr>
          <a:lstStyle/>
          <a:p>
            <a:pPr algn="l"/>
            <a:r>
              <a:rPr lang="en-US" sz="2400" b="1" dirty="0">
                <a:latin typeface="Calibri" panose="020F0502020204030204" pitchFamily="34" charset="0"/>
                <a:cs typeface="Calibri" panose="020F0502020204030204" pitchFamily="34" charset="0"/>
              </a:rPr>
              <a:t>Healthy Habitats: </a:t>
            </a:r>
            <a:r>
              <a:rPr lang="en-US" sz="2400" dirty="0">
                <a:latin typeface="Calibri" panose="020F0502020204030204" pitchFamily="34" charset="0"/>
                <a:cs typeface="Calibri" panose="020F0502020204030204" pitchFamily="34" charset="0"/>
              </a:rPr>
              <a:t>where species can live, eat, grow, and reproduce.</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algn="l"/>
            <a:r>
              <a:rPr lang="en-US" sz="2400" b="1" dirty="0">
                <a:latin typeface="Calibri" panose="020F0502020204030204" pitchFamily="34" charset="0"/>
                <a:cs typeface="Calibri" panose="020F0502020204030204" pitchFamily="34" charset="0"/>
              </a:rPr>
              <a:t>Large Enough Area</a:t>
            </a:r>
            <a:r>
              <a:rPr lang="en-US" sz="2400" dirty="0">
                <a:latin typeface="Calibri" panose="020F0502020204030204" pitchFamily="34" charset="0"/>
                <a:cs typeface="Calibri" panose="020F0502020204030204" pitchFamily="34" charset="0"/>
              </a:rPr>
              <a:t>:  to support species throughout their life cycles.</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algn="l"/>
            <a:r>
              <a:rPr lang="en-US" sz="2400" b="1" dirty="0">
                <a:latin typeface="Calibri" panose="020F0502020204030204" pitchFamily="34" charset="0"/>
                <a:cs typeface="Calibri" panose="020F0502020204030204" pitchFamily="34" charset="0"/>
              </a:rPr>
              <a:t>Successful Reproduction</a:t>
            </a:r>
            <a:r>
              <a:rPr lang="en-US" sz="2400" dirty="0">
                <a:latin typeface="Calibri" panose="020F0502020204030204" pitchFamily="34" charset="0"/>
                <a:cs typeface="Calibri" panose="020F0502020204030204" pitchFamily="34" charset="0"/>
              </a:rPr>
              <a:t>: enough individuals of reproductive size to maintain populations.</a:t>
            </a:r>
          </a:p>
          <a:p>
            <a:pPr algn="l"/>
            <a:endParaRPr lang="en-US" sz="2400" dirty="0">
              <a:latin typeface="Calibri" panose="020F0502020204030204" pitchFamily="34" charset="0"/>
              <a:cs typeface="Calibri" panose="020F0502020204030204" pitchFamily="34" charset="0"/>
            </a:endParaRPr>
          </a:p>
          <a:p>
            <a:pPr algn="l"/>
            <a:r>
              <a:rPr lang="en-US" sz="2400" b="1" dirty="0">
                <a:latin typeface="Calibri" panose="020F0502020204030204" pitchFamily="34" charset="0"/>
                <a:cs typeface="Calibri" panose="020F0502020204030204" pitchFamily="34" charset="0"/>
              </a:rPr>
              <a:t>Effective Community-based Management</a:t>
            </a:r>
            <a:r>
              <a:rPr lang="en-US" sz="2400" dirty="0">
                <a:latin typeface="Calibri" panose="020F0502020204030204" pitchFamily="34" charset="0"/>
                <a:cs typeface="Calibri" panose="020F0502020204030204" pitchFamily="34" charset="0"/>
              </a:rPr>
              <a:t>: community support and benefits.</a:t>
            </a:r>
          </a:p>
          <a:p>
            <a:endParaRPr lang="en-US" dirty="0"/>
          </a:p>
        </p:txBody>
      </p:sp>
      <p:pic>
        <p:nvPicPr>
          <p:cNvPr id="10" name="Picture 9" descr="A picture containing ocean floor&#10;&#10;Description automatically generated">
            <a:extLst>
              <a:ext uri="{FF2B5EF4-FFF2-40B4-BE49-F238E27FC236}">
                <a16:creationId xmlns:a16="http://schemas.microsoft.com/office/drawing/2014/main" id="{B6A52F59-534E-47ED-AE5A-C63C23F47AF5}"/>
              </a:ext>
            </a:extLst>
          </p:cNvPr>
          <p:cNvPicPr>
            <a:picLocks noChangeAspect="1"/>
          </p:cNvPicPr>
          <p:nvPr/>
        </p:nvPicPr>
        <p:blipFill>
          <a:blip r:embed="rId4"/>
          <a:stretch>
            <a:fillRect/>
          </a:stretch>
        </p:blipFill>
        <p:spPr>
          <a:xfrm>
            <a:off x="104742" y="3494250"/>
            <a:ext cx="3860797" cy="2895598"/>
          </a:xfrm>
          <a:prstGeom prst="rect">
            <a:avLst/>
          </a:prstGeom>
        </p:spPr>
      </p:pic>
    </p:spTree>
    <p:custDataLst>
      <p:tags r:id="rId1"/>
    </p:custDataLst>
    <p:extLst>
      <p:ext uri="{BB962C8B-B14F-4D97-AF65-F5344CB8AC3E}">
        <p14:creationId xmlns:p14="http://schemas.microsoft.com/office/powerpoint/2010/main" val="375879937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81B794-7820-4D9A-BED5-E6932172E090}"/>
              </a:ext>
            </a:extLst>
          </p:cNvPr>
          <p:cNvSpPr/>
          <p:nvPr/>
        </p:nvSpPr>
        <p:spPr bwMode="auto">
          <a:xfrm>
            <a:off x="0" y="-152398"/>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3"/>
            <a:ext cx="9144000"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639292" y="817104"/>
            <a:ext cx="7862724" cy="498353"/>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When to consider spatial management? </a:t>
            </a:r>
          </a:p>
        </p:txBody>
      </p:sp>
      <p:sp>
        <p:nvSpPr>
          <p:cNvPr id="8" name="TextBox 7">
            <a:extLst>
              <a:ext uri="{FF2B5EF4-FFF2-40B4-BE49-F238E27FC236}">
                <a16:creationId xmlns:a16="http://schemas.microsoft.com/office/drawing/2014/main" id="{7EB01872-9821-4D16-ADBE-AF9519549FBB}"/>
              </a:ext>
            </a:extLst>
          </p:cNvPr>
          <p:cNvSpPr txBox="1"/>
          <p:nvPr/>
        </p:nvSpPr>
        <p:spPr>
          <a:xfrm>
            <a:off x="0" y="-186525"/>
            <a:ext cx="9144000" cy="1015663"/>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p>
          <a:p>
            <a:pPr algn="ctr"/>
            <a:endParaRPr lang="en-AU" sz="2800" b="1" cap="small" dirty="0">
              <a:solidFill>
                <a:schemeClr val="bg1"/>
              </a:solidFill>
              <a:latin typeface="Calibri" pitchFamily="34" charset="0"/>
              <a:cs typeface="Calibri" pitchFamily="34" charset="0"/>
            </a:endParaRPr>
          </a:p>
        </p:txBody>
      </p:sp>
      <p:sp>
        <p:nvSpPr>
          <p:cNvPr id="2" name="TextBox 1">
            <a:extLst>
              <a:ext uri="{FF2B5EF4-FFF2-40B4-BE49-F238E27FC236}">
                <a16:creationId xmlns:a16="http://schemas.microsoft.com/office/drawing/2014/main" id="{6A643930-E054-4280-A914-3246C77714D2}"/>
              </a:ext>
            </a:extLst>
          </p:cNvPr>
          <p:cNvSpPr txBox="1"/>
          <p:nvPr/>
        </p:nvSpPr>
        <p:spPr>
          <a:xfrm>
            <a:off x="562963" y="1600200"/>
            <a:ext cx="8015383" cy="5632311"/>
          </a:xfrm>
          <a:prstGeom prst="rect">
            <a:avLst/>
          </a:prstGeom>
          <a:noFill/>
        </p:spPr>
        <p:txBody>
          <a:bodyPr wrap="square" rtlCol="0">
            <a:spAutoFit/>
          </a:bodyPr>
          <a:lstStyle/>
          <a:p>
            <a:pPr marL="342900" indent="-342900" algn="l">
              <a:buFont typeface="Arial" panose="020B0604020202020204" pitchFamily="34" charset="0"/>
              <a:buChar char="•"/>
            </a:pPr>
            <a:r>
              <a:rPr lang="en-US" sz="2400" dirty="0">
                <a:latin typeface="Calibri" panose="020F0502020204030204" pitchFamily="34" charset="0"/>
                <a:cs typeface="Calibri" panose="020F0502020204030204" pitchFamily="34" charset="0"/>
              </a:rPr>
              <a:t>When management objectives can best be achieved by regulating activities in an area. </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400" dirty="0">
                <a:latin typeface="Calibri" panose="020F0502020204030204" pitchFamily="34" charset="0"/>
                <a:cs typeface="Calibri" panose="020F0502020204030204" pitchFamily="34" charset="0"/>
              </a:rPr>
              <a:t>When populations of focal fishery species have declined and protecting fish and fish habitat will support rebuilding and recovery.</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400" dirty="0">
                <a:latin typeface="Calibri" panose="020F0502020204030204" pitchFamily="34" charset="0"/>
                <a:cs typeface="Calibri" panose="020F0502020204030204" pitchFamily="34" charset="0"/>
              </a:rPr>
              <a:t>When managing multiple species, particularly those that do not move too far.</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400" dirty="0">
                <a:latin typeface="Calibri" panose="020F0502020204030204" pitchFamily="34" charset="0"/>
                <a:cs typeface="Calibri" panose="020F0502020204030204" pitchFamily="34" charset="0"/>
              </a:rPr>
              <a:t>As one option in the fisheries management toolkit (alongside catch limits, size limits, etc.)</a:t>
            </a:r>
          </a:p>
          <a:p>
            <a:pPr marL="342900" indent="-342900" algn="l">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endParaRPr lang="en-US" sz="2400" dirty="0"/>
          </a:p>
          <a:p>
            <a:endParaRPr lang="en-US" sz="2400" dirty="0"/>
          </a:p>
        </p:txBody>
      </p:sp>
    </p:spTree>
    <p:custDataLst>
      <p:tags r:id="rId1"/>
    </p:custDataLst>
    <p:extLst>
      <p:ext uri="{BB962C8B-B14F-4D97-AF65-F5344CB8AC3E}">
        <p14:creationId xmlns:p14="http://schemas.microsoft.com/office/powerpoint/2010/main" val="99053114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92F52B-E7E9-4B80-AEC8-DE4A8B9F433E}"/>
              </a:ext>
            </a:extLst>
          </p:cNvPr>
          <p:cNvSpPr/>
          <p:nvPr/>
        </p:nvSpPr>
        <p:spPr bwMode="auto">
          <a:xfrm>
            <a:off x="15411" y="-166097"/>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3"/>
            <a:ext cx="9144000"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640638" y="572108"/>
            <a:ext cx="7862724" cy="498353"/>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What are Marine Managed Areas (MMAs)?</a:t>
            </a:r>
          </a:p>
        </p:txBody>
      </p:sp>
      <p:sp>
        <p:nvSpPr>
          <p:cNvPr id="8" name="TextBox 7">
            <a:extLst>
              <a:ext uri="{FF2B5EF4-FFF2-40B4-BE49-F238E27FC236}">
                <a16:creationId xmlns:a16="http://schemas.microsoft.com/office/drawing/2014/main" id="{7EB01872-9821-4D16-ADBE-AF9519549FBB}"/>
              </a:ext>
            </a:extLst>
          </p:cNvPr>
          <p:cNvSpPr txBox="1"/>
          <p:nvPr/>
        </p:nvSpPr>
        <p:spPr>
          <a:xfrm>
            <a:off x="16849" y="-166097"/>
            <a:ext cx="9144000" cy="584775"/>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endParaRPr lang="en-AU" sz="2800" b="1" cap="small" dirty="0">
              <a:solidFill>
                <a:schemeClr val="bg1"/>
              </a:solidFill>
              <a:latin typeface="Calibri" pitchFamily="34" charset="0"/>
              <a:cs typeface="Calibri" pitchFamily="34" charset="0"/>
            </a:endParaRPr>
          </a:p>
        </p:txBody>
      </p:sp>
      <p:sp>
        <p:nvSpPr>
          <p:cNvPr id="2" name="TextBox 1">
            <a:extLst>
              <a:ext uri="{FF2B5EF4-FFF2-40B4-BE49-F238E27FC236}">
                <a16:creationId xmlns:a16="http://schemas.microsoft.com/office/drawing/2014/main" id="{02A793F8-CF4E-43BE-A543-5F02E4F5A741}"/>
              </a:ext>
            </a:extLst>
          </p:cNvPr>
          <p:cNvSpPr txBox="1"/>
          <p:nvPr/>
        </p:nvSpPr>
        <p:spPr>
          <a:xfrm>
            <a:off x="167811" y="1160686"/>
            <a:ext cx="8839200" cy="1200329"/>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Clearly delineated areas of ocean, reef and shoreline that contribute to maintaining or enhancing natural resources by managing the types of uses allowed within their boundaries.</a:t>
            </a:r>
          </a:p>
        </p:txBody>
      </p:sp>
      <p:pic>
        <p:nvPicPr>
          <p:cNvPr id="4" name="Picture 3">
            <a:extLst>
              <a:ext uri="{FF2B5EF4-FFF2-40B4-BE49-F238E27FC236}">
                <a16:creationId xmlns:a16="http://schemas.microsoft.com/office/drawing/2014/main" id="{BB93F0A0-7F46-4988-B0FC-609C979499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88286" y="2553874"/>
            <a:ext cx="6028458" cy="4272747"/>
          </a:xfrm>
          <a:prstGeom prst="rect">
            <a:avLst/>
          </a:prstGeom>
        </p:spPr>
      </p:pic>
    </p:spTree>
    <p:custDataLst>
      <p:tags r:id="rId1"/>
    </p:custDataLst>
    <p:extLst>
      <p:ext uri="{BB962C8B-B14F-4D97-AF65-F5344CB8AC3E}">
        <p14:creationId xmlns:p14="http://schemas.microsoft.com/office/powerpoint/2010/main" val="206926263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92F52B-E7E9-4B80-AEC8-DE4A8B9F433E}"/>
              </a:ext>
            </a:extLst>
          </p:cNvPr>
          <p:cNvSpPr/>
          <p:nvPr/>
        </p:nvSpPr>
        <p:spPr bwMode="auto">
          <a:xfrm>
            <a:off x="-808" y="-199165"/>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3"/>
            <a:ext cx="9144000"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914400" y="615340"/>
            <a:ext cx="7862724" cy="498353"/>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Locally Managed Marine Areas (LMMAs)</a:t>
            </a:r>
          </a:p>
        </p:txBody>
      </p:sp>
      <p:sp>
        <p:nvSpPr>
          <p:cNvPr id="8" name="TextBox 7">
            <a:extLst>
              <a:ext uri="{FF2B5EF4-FFF2-40B4-BE49-F238E27FC236}">
                <a16:creationId xmlns:a16="http://schemas.microsoft.com/office/drawing/2014/main" id="{7EB01872-9821-4D16-ADBE-AF9519549FBB}"/>
              </a:ext>
            </a:extLst>
          </p:cNvPr>
          <p:cNvSpPr txBox="1"/>
          <p:nvPr/>
        </p:nvSpPr>
        <p:spPr>
          <a:xfrm>
            <a:off x="16849" y="-166097"/>
            <a:ext cx="9144000" cy="584775"/>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endParaRPr lang="en-AU" sz="2800" b="1" cap="small" dirty="0">
              <a:solidFill>
                <a:schemeClr val="bg1"/>
              </a:solidFill>
              <a:latin typeface="Calibri" pitchFamily="34" charset="0"/>
              <a:cs typeface="Calibri" pitchFamily="34" charset="0"/>
            </a:endParaRPr>
          </a:p>
        </p:txBody>
      </p:sp>
      <p:sp>
        <p:nvSpPr>
          <p:cNvPr id="2" name="TextBox 1">
            <a:extLst>
              <a:ext uri="{FF2B5EF4-FFF2-40B4-BE49-F238E27FC236}">
                <a16:creationId xmlns:a16="http://schemas.microsoft.com/office/drawing/2014/main" id="{02A793F8-CF4E-43BE-A543-5F02E4F5A741}"/>
              </a:ext>
            </a:extLst>
          </p:cNvPr>
          <p:cNvSpPr txBox="1"/>
          <p:nvPr/>
        </p:nvSpPr>
        <p:spPr>
          <a:xfrm>
            <a:off x="284268" y="1149141"/>
            <a:ext cx="8839200" cy="830997"/>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An area of nearshore waters and its associated resources largely or wholly managed at a local level by coastal communities and partners</a:t>
            </a:r>
          </a:p>
        </p:txBody>
      </p:sp>
      <p:pic>
        <p:nvPicPr>
          <p:cNvPr id="5" name="Picture 4" descr="A picture containing water, outdoor, sky, sport&#10;&#10;Description automatically generated">
            <a:extLst>
              <a:ext uri="{FF2B5EF4-FFF2-40B4-BE49-F238E27FC236}">
                <a16:creationId xmlns:a16="http://schemas.microsoft.com/office/drawing/2014/main" id="{23FAC593-7D26-4A69-BCC3-554A7548D65B}"/>
              </a:ext>
            </a:extLst>
          </p:cNvPr>
          <p:cNvPicPr>
            <a:picLocks noChangeAspect="1"/>
          </p:cNvPicPr>
          <p:nvPr/>
        </p:nvPicPr>
        <p:blipFill>
          <a:blip r:embed="rId4"/>
          <a:stretch>
            <a:fillRect/>
          </a:stretch>
        </p:blipFill>
        <p:spPr>
          <a:xfrm>
            <a:off x="1310197" y="2136702"/>
            <a:ext cx="6787342" cy="4517967"/>
          </a:xfrm>
          <a:prstGeom prst="rect">
            <a:avLst/>
          </a:prstGeom>
        </p:spPr>
      </p:pic>
    </p:spTree>
    <p:custDataLst>
      <p:tags r:id="rId1"/>
    </p:custDataLst>
    <p:extLst>
      <p:ext uri="{BB962C8B-B14F-4D97-AF65-F5344CB8AC3E}">
        <p14:creationId xmlns:p14="http://schemas.microsoft.com/office/powerpoint/2010/main" val="55538867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EC4920C-A518-4A1E-89CA-4730980B7CC3}"/>
              </a:ext>
            </a:extLst>
          </p:cNvPr>
          <p:cNvSpPr/>
          <p:nvPr/>
        </p:nvSpPr>
        <p:spPr bwMode="auto">
          <a:xfrm>
            <a:off x="0" y="-152398"/>
            <a:ext cx="9144000" cy="7010398"/>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pitchFamily="-106" charset="0"/>
            </a:endParaRPr>
          </a:p>
        </p:txBody>
      </p:sp>
      <p:sp>
        <p:nvSpPr>
          <p:cNvPr id="11" name="Rectangle 2"/>
          <p:cNvSpPr txBox="1">
            <a:spLocks noChangeArrowheads="1"/>
          </p:cNvSpPr>
          <p:nvPr/>
        </p:nvSpPr>
        <p:spPr>
          <a:xfrm>
            <a:off x="0" y="-26128"/>
            <a:ext cx="9144000" cy="1632854"/>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527125" y="541122"/>
            <a:ext cx="8089750" cy="498353"/>
          </a:xfrm>
          <a:prstGeom prst="rect">
            <a:avLst/>
          </a:prstGeom>
          <a:noFill/>
        </p:spPr>
        <p:txBody>
          <a:bodyPr/>
          <a:lstStyle/>
          <a:p>
            <a:pPr lvl="0" algn="ctr" eaLnBrk="0" hangingPunct="0">
              <a:defRPr/>
            </a:pPr>
            <a:r>
              <a:rPr lang="en-US" sz="2400" b="1" cap="small" dirty="0">
                <a:solidFill>
                  <a:srgbClr val="23487A"/>
                </a:solidFill>
                <a:latin typeface="Calibri" pitchFamily="34" charset="0"/>
                <a:ea typeface="ＭＳ Ｐゴシック" pitchFamily="-65" charset="-128"/>
                <a:cs typeface="Calibri" pitchFamily="34" charset="0"/>
              </a:rPr>
              <a:t>Fully-Protected Fishery Replenishment Zones (FRZs) are one of the most effective ways to build up fish populations</a:t>
            </a:r>
          </a:p>
        </p:txBody>
      </p:sp>
      <p:sp>
        <p:nvSpPr>
          <p:cNvPr id="8" name="TextBox 7">
            <a:extLst>
              <a:ext uri="{FF2B5EF4-FFF2-40B4-BE49-F238E27FC236}">
                <a16:creationId xmlns:a16="http://schemas.microsoft.com/office/drawing/2014/main" id="{7EB01872-9821-4D16-ADBE-AF9519549FBB}"/>
              </a:ext>
            </a:extLst>
          </p:cNvPr>
          <p:cNvSpPr txBox="1"/>
          <p:nvPr/>
        </p:nvSpPr>
        <p:spPr>
          <a:xfrm>
            <a:off x="24063" y="-152398"/>
            <a:ext cx="9144000" cy="584775"/>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endParaRPr lang="en-AU" sz="2800" b="1" cap="small" dirty="0">
              <a:solidFill>
                <a:schemeClr val="bg1"/>
              </a:solidFill>
              <a:latin typeface="Calibri" pitchFamily="34" charset="0"/>
              <a:cs typeface="Calibri" pitchFamily="34" charset="0"/>
            </a:endParaRPr>
          </a:p>
        </p:txBody>
      </p:sp>
      <p:pic>
        <p:nvPicPr>
          <p:cNvPr id="3" name="Picture 2" descr="Map&#10;&#10;Description automatically generated">
            <a:extLst>
              <a:ext uri="{FF2B5EF4-FFF2-40B4-BE49-F238E27FC236}">
                <a16:creationId xmlns:a16="http://schemas.microsoft.com/office/drawing/2014/main" id="{E7D4BCA4-FE2E-4414-BCCA-96ECBD5F6D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3000" y="1371600"/>
            <a:ext cx="7001691" cy="5251268"/>
          </a:xfrm>
          <a:prstGeom prst="rect">
            <a:avLst/>
          </a:prstGeom>
        </p:spPr>
      </p:pic>
    </p:spTree>
    <p:custDataLst>
      <p:tags r:id="rId1"/>
    </p:custDataLst>
    <p:extLst>
      <p:ext uri="{BB962C8B-B14F-4D97-AF65-F5344CB8AC3E}">
        <p14:creationId xmlns:p14="http://schemas.microsoft.com/office/powerpoint/2010/main" val="218424434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92F52B-E7E9-4B80-AEC8-DE4A8B9F433E}"/>
              </a:ext>
            </a:extLst>
          </p:cNvPr>
          <p:cNvSpPr/>
          <p:nvPr/>
        </p:nvSpPr>
        <p:spPr bwMode="auto">
          <a:xfrm>
            <a:off x="-24063" y="-152170"/>
            <a:ext cx="9283754" cy="7010170"/>
          </a:xfrm>
          <a:prstGeom prst="rect">
            <a:avLst/>
          </a:prstGeom>
          <a:solidFill>
            <a:srgbClr val="FFFF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sz="1800" b="0" i="0" u="none" strike="noStrike" baseline="0">
              <a:latin typeface="Times New Roman" panose="02020603050405020304" pitchFamily="18" charset="0"/>
            </a:endParaRPr>
          </a:p>
        </p:txBody>
      </p:sp>
      <p:sp>
        <p:nvSpPr>
          <p:cNvPr id="11" name="Rectangle 2"/>
          <p:cNvSpPr txBox="1">
            <a:spLocks noChangeArrowheads="1"/>
          </p:cNvSpPr>
          <p:nvPr/>
        </p:nvSpPr>
        <p:spPr>
          <a:xfrm>
            <a:off x="-396519" y="30309"/>
            <a:ext cx="10079361" cy="1295401"/>
          </a:xfrm>
          <a:prstGeom prst="rect">
            <a:avLst/>
          </a:prstGeom>
          <a:noFill/>
        </p:spPr>
        <p:txBody>
          <a:bodyPr/>
          <a:lstStyle/>
          <a:p>
            <a:pPr lvl="0" eaLnBrk="0" hangingPunct="0">
              <a:defRPr/>
            </a:pPr>
            <a:endParaRPr lang="en-US" sz="3200" b="1" kern="0" cap="small" dirty="0">
              <a:solidFill>
                <a:srgbClr val="23487A"/>
              </a:solidFill>
              <a:latin typeface="Calibri" pitchFamily="34" charset="0"/>
              <a:cs typeface="Calibri" pitchFamily="34" charset="0"/>
            </a:endParaRPr>
          </a:p>
        </p:txBody>
      </p:sp>
      <p:sp>
        <p:nvSpPr>
          <p:cNvPr id="7" name="Rectangle 2"/>
          <p:cNvSpPr txBox="1">
            <a:spLocks noChangeArrowheads="1"/>
          </p:cNvSpPr>
          <p:nvPr/>
        </p:nvSpPr>
        <p:spPr>
          <a:xfrm>
            <a:off x="69877" y="584512"/>
            <a:ext cx="9144000" cy="545621"/>
          </a:xfrm>
          <a:prstGeom prst="rect">
            <a:avLst/>
          </a:prstGeom>
          <a:noFill/>
        </p:spPr>
        <p:txBody>
          <a:bodyPr/>
          <a:lstStyle/>
          <a:p>
            <a:pPr lvl="0" algn="ctr" eaLnBrk="0" hangingPunct="0">
              <a:defRPr/>
            </a:pPr>
            <a:r>
              <a:rPr lang="en-US" sz="2800" b="1" cap="small" dirty="0">
                <a:solidFill>
                  <a:srgbClr val="23487A"/>
                </a:solidFill>
                <a:latin typeface="Calibri" pitchFamily="34" charset="0"/>
                <a:ea typeface="ＭＳ Ｐゴシック" pitchFamily="-65" charset="-128"/>
                <a:cs typeface="Calibri" pitchFamily="34" charset="0"/>
              </a:rPr>
              <a:t>Different Levels of Protection result in different outcomes</a:t>
            </a:r>
          </a:p>
        </p:txBody>
      </p:sp>
      <p:sp>
        <p:nvSpPr>
          <p:cNvPr id="8" name="TextBox 7">
            <a:extLst>
              <a:ext uri="{FF2B5EF4-FFF2-40B4-BE49-F238E27FC236}">
                <a16:creationId xmlns:a16="http://schemas.microsoft.com/office/drawing/2014/main" id="{7EB01872-9821-4D16-ADBE-AF9519549FBB}"/>
              </a:ext>
            </a:extLst>
          </p:cNvPr>
          <p:cNvSpPr txBox="1"/>
          <p:nvPr/>
        </p:nvSpPr>
        <p:spPr>
          <a:xfrm>
            <a:off x="-69877" y="-180977"/>
            <a:ext cx="9283753" cy="584775"/>
          </a:xfrm>
          <a:prstGeom prst="rect">
            <a:avLst/>
          </a:prstGeom>
          <a:solidFill>
            <a:srgbClr val="0070C0"/>
          </a:solidFill>
        </p:spPr>
        <p:txBody>
          <a:bodyPr wrap="square" rtlCol="0">
            <a:spAutoFit/>
          </a:bodyPr>
          <a:lstStyle/>
          <a:p>
            <a:pPr algn="ctr"/>
            <a:r>
              <a:rPr lang="en-AU" sz="3200" b="1" cap="small" dirty="0">
                <a:solidFill>
                  <a:schemeClr val="bg1"/>
                </a:solidFill>
                <a:latin typeface="Calibri" pitchFamily="34" charset="0"/>
                <a:cs typeface="Calibri" pitchFamily="34" charset="0"/>
              </a:rPr>
              <a:t>Design of Marine Managed Areas</a:t>
            </a:r>
            <a:endParaRPr lang="en-AU" sz="2800" b="1" cap="small" dirty="0">
              <a:solidFill>
                <a:schemeClr val="bg1"/>
              </a:solidFill>
              <a:latin typeface="Calibri" pitchFamily="34" charset="0"/>
              <a:cs typeface="Calibri" pitchFamily="34" charset="0"/>
            </a:endParaRPr>
          </a:p>
        </p:txBody>
      </p:sp>
      <p:pic>
        <p:nvPicPr>
          <p:cNvPr id="4" name="Picture 3">
            <a:extLst>
              <a:ext uri="{FF2B5EF4-FFF2-40B4-BE49-F238E27FC236}">
                <a16:creationId xmlns:a16="http://schemas.microsoft.com/office/drawing/2014/main" id="{232E20FD-8D50-42A2-83E2-8BD0C52CC37D}"/>
              </a:ext>
            </a:extLst>
          </p:cNvPr>
          <p:cNvPicPr>
            <a:picLocks noChangeAspect="1"/>
          </p:cNvPicPr>
          <p:nvPr/>
        </p:nvPicPr>
        <p:blipFill>
          <a:blip r:embed="rId4"/>
          <a:stretch>
            <a:fillRect/>
          </a:stretch>
        </p:blipFill>
        <p:spPr>
          <a:xfrm>
            <a:off x="-26515" y="2494634"/>
            <a:ext cx="9283754" cy="3748026"/>
          </a:xfrm>
          <a:prstGeom prst="rect">
            <a:avLst/>
          </a:prstGeom>
        </p:spPr>
      </p:pic>
      <p:sp>
        <p:nvSpPr>
          <p:cNvPr id="5" name="TextBox 4">
            <a:extLst>
              <a:ext uri="{FF2B5EF4-FFF2-40B4-BE49-F238E27FC236}">
                <a16:creationId xmlns:a16="http://schemas.microsoft.com/office/drawing/2014/main" id="{BF75EAC8-E788-4981-8B6E-4794E7E43886}"/>
              </a:ext>
            </a:extLst>
          </p:cNvPr>
          <p:cNvSpPr txBox="1"/>
          <p:nvPr/>
        </p:nvSpPr>
        <p:spPr>
          <a:xfrm>
            <a:off x="-69877" y="6436352"/>
            <a:ext cx="3501528"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From Grorud-Colvert et al. 2021.</a:t>
            </a:r>
          </a:p>
        </p:txBody>
      </p:sp>
      <p:cxnSp>
        <p:nvCxnSpPr>
          <p:cNvPr id="10" name="Straight Connector 9">
            <a:extLst>
              <a:ext uri="{FF2B5EF4-FFF2-40B4-BE49-F238E27FC236}">
                <a16:creationId xmlns:a16="http://schemas.microsoft.com/office/drawing/2014/main" id="{81D0ABB0-D58B-42E1-BAAB-C9FB545A2E08}"/>
              </a:ext>
            </a:extLst>
          </p:cNvPr>
          <p:cNvCxnSpPr/>
          <p:nvPr/>
        </p:nvCxnSpPr>
        <p:spPr>
          <a:xfrm>
            <a:off x="179614" y="2139043"/>
            <a:ext cx="875211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92A3109-0606-4983-A698-85DF67787D48}"/>
              </a:ext>
            </a:extLst>
          </p:cNvPr>
          <p:cNvSpPr txBox="1"/>
          <p:nvPr/>
        </p:nvSpPr>
        <p:spPr>
          <a:xfrm>
            <a:off x="423215" y="1751458"/>
            <a:ext cx="776124" cy="430887"/>
          </a:xfrm>
          <a:prstGeom prst="rect">
            <a:avLst/>
          </a:prstGeom>
          <a:noFill/>
        </p:spPr>
        <p:txBody>
          <a:bodyPr wrap="square" rtlCol="0">
            <a:spAutoFit/>
          </a:bodyPr>
          <a:lstStyle/>
          <a:p>
            <a:r>
              <a:rPr lang="en-US" sz="2200" b="1" dirty="0">
                <a:solidFill>
                  <a:schemeClr val="accent1">
                    <a:lumMod val="75000"/>
                  </a:schemeClr>
                </a:solidFill>
                <a:latin typeface="Calibri" panose="020F0502020204030204" pitchFamily="34" charset="0"/>
                <a:cs typeface="Calibri" panose="020F0502020204030204" pitchFamily="34" charset="0"/>
              </a:rPr>
              <a:t>Past</a:t>
            </a:r>
          </a:p>
        </p:txBody>
      </p:sp>
      <p:sp>
        <p:nvSpPr>
          <p:cNvPr id="13" name="TextBox 12">
            <a:extLst>
              <a:ext uri="{FF2B5EF4-FFF2-40B4-BE49-F238E27FC236}">
                <a16:creationId xmlns:a16="http://schemas.microsoft.com/office/drawing/2014/main" id="{BDCEF331-EC7C-4D54-B638-62CBC3309A9C}"/>
              </a:ext>
            </a:extLst>
          </p:cNvPr>
          <p:cNvSpPr txBox="1"/>
          <p:nvPr/>
        </p:nvSpPr>
        <p:spPr>
          <a:xfrm>
            <a:off x="2219064" y="1764355"/>
            <a:ext cx="1574605" cy="430887"/>
          </a:xfrm>
          <a:prstGeom prst="rect">
            <a:avLst/>
          </a:prstGeom>
          <a:noFill/>
        </p:spPr>
        <p:txBody>
          <a:bodyPr wrap="square" rtlCol="0">
            <a:spAutoFit/>
          </a:bodyPr>
          <a:lstStyle/>
          <a:p>
            <a:r>
              <a:rPr lang="en-US" sz="2200" b="1" dirty="0">
                <a:solidFill>
                  <a:schemeClr val="accent1">
                    <a:lumMod val="75000"/>
                  </a:schemeClr>
                </a:solidFill>
                <a:latin typeface="Calibri" panose="020F0502020204030204" pitchFamily="34" charset="0"/>
                <a:cs typeface="Calibri" panose="020F0502020204030204" pitchFamily="34" charset="0"/>
              </a:rPr>
              <a:t>Present</a:t>
            </a:r>
          </a:p>
        </p:txBody>
      </p:sp>
      <p:sp>
        <p:nvSpPr>
          <p:cNvPr id="14" name="TextBox 13">
            <a:extLst>
              <a:ext uri="{FF2B5EF4-FFF2-40B4-BE49-F238E27FC236}">
                <a16:creationId xmlns:a16="http://schemas.microsoft.com/office/drawing/2014/main" id="{52C786F4-AF2B-4E54-9EBE-EF2DF0705BBB}"/>
              </a:ext>
            </a:extLst>
          </p:cNvPr>
          <p:cNvSpPr txBox="1"/>
          <p:nvPr/>
        </p:nvSpPr>
        <p:spPr>
          <a:xfrm>
            <a:off x="3650428" y="1757645"/>
            <a:ext cx="5738394" cy="430887"/>
          </a:xfrm>
          <a:prstGeom prst="rect">
            <a:avLst/>
          </a:prstGeom>
          <a:noFill/>
        </p:spPr>
        <p:txBody>
          <a:bodyPr wrap="square" rtlCol="0">
            <a:spAutoFit/>
          </a:bodyPr>
          <a:lstStyle/>
          <a:p>
            <a:r>
              <a:rPr lang="en-US" sz="2200" b="1" dirty="0">
                <a:solidFill>
                  <a:schemeClr val="accent1">
                    <a:lumMod val="75000"/>
                  </a:schemeClr>
                </a:solidFill>
                <a:latin typeface="Calibri" panose="020F0502020204030204" pitchFamily="34" charset="0"/>
                <a:cs typeface="Calibri" panose="020F0502020204030204" pitchFamily="34" charset="0"/>
              </a:rPr>
              <a:t>Possible futures depending on protection</a:t>
            </a:r>
          </a:p>
        </p:txBody>
      </p:sp>
      <p:cxnSp>
        <p:nvCxnSpPr>
          <p:cNvPr id="16" name="Straight Connector 15">
            <a:extLst>
              <a:ext uri="{FF2B5EF4-FFF2-40B4-BE49-F238E27FC236}">
                <a16:creationId xmlns:a16="http://schemas.microsoft.com/office/drawing/2014/main" id="{9BBAC11D-8A2D-4B02-8FE4-138E795C4EB3}"/>
              </a:ext>
            </a:extLst>
          </p:cNvPr>
          <p:cNvCxnSpPr>
            <a:cxnSpLocks/>
          </p:cNvCxnSpPr>
          <p:nvPr/>
        </p:nvCxnSpPr>
        <p:spPr>
          <a:xfrm>
            <a:off x="4023316" y="2444824"/>
            <a:ext cx="6839" cy="384764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BDF57E1-A726-4562-BD9D-CDB46354C90D}"/>
              </a:ext>
            </a:extLst>
          </p:cNvPr>
          <p:cNvCxnSpPr>
            <a:cxnSpLocks/>
          </p:cNvCxnSpPr>
          <p:nvPr/>
        </p:nvCxnSpPr>
        <p:spPr>
          <a:xfrm>
            <a:off x="7911713" y="2588705"/>
            <a:ext cx="6839" cy="384764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DE8D4B-5820-4987-AE8C-E14333116A7D}"/>
              </a:ext>
            </a:extLst>
          </p:cNvPr>
          <p:cNvCxnSpPr>
            <a:cxnSpLocks/>
          </p:cNvCxnSpPr>
          <p:nvPr/>
        </p:nvCxnSpPr>
        <p:spPr>
          <a:xfrm>
            <a:off x="6699982" y="2501728"/>
            <a:ext cx="6839" cy="384764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3C9017A-F3E1-487C-8CF9-45775AEB6ED0}"/>
              </a:ext>
            </a:extLst>
          </p:cNvPr>
          <p:cNvCxnSpPr>
            <a:cxnSpLocks/>
          </p:cNvCxnSpPr>
          <p:nvPr/>
        </p:nvCxnSpPr>
        <p:spPr>
          <a:xfrm>
            <a:off x="5436060" y="2444824"/>
            <a:ext cx="6839" cy="3847646"/>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210C065-B2EE-45EE-B4F0-4504558D4172}"/>
              </a:ext>
            </a:extLst>
          </p:cNvPr>
          <p:cNvSpPr txBox="1"/>
          <p:nvPr/>
        </p:nvSpPr>
        <p:spPr>
          <a:xfrm>
            <a:off x="3888943" y="5418974"/>
            <a:ext cx="168079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cs typeface="Calibri" panose="020F0502020204030204" pitchFamily="34" charset="0"/>
              </a:rPr>
              <a:t>Fully protected</a:t>
            </a:r>
          </a:p>
        </p:txBody>
      </p:sp>
      <p:sp>
        <p:nvSpPr>
          <p:cNvPr id="23" name="TextBox 22">
            <a:extLst>
              <a:ext uri="{FF2B5EF4-FFF2-40B4-BE49-F238E27FC236}">
                <a16:creationId xmlns:a16="http://schemas.microsoft.com/office/drawing/2014/main" id="{5CC6F945-CA26-41C5-8661-7F36468C3774}"/>
              </a:ext>
            </a:extLst>
          </p:cNvPr>
          <p:cNvSpPr txBox="1"/>
          <p:nvPr/>
        </p:nvSpPr>
        <p:spPr>
          <a:xfrm>
            <a:off x="5227204" y="5436568"/>
            <a:ext cx="168079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cs typeface="Calibri" panose="020F0502020204030204" pitchFamily="34" charset="0"/>
              </a:rPr>
              <a:t>Highly protected</a:t>
            </a:r>
          </a:p>
        </p:txBody>
      </p:sp>
      <p:sp>
        <p:nvSpPr>
          <p:cNvPr id="24" name="TextBox 23">
            <a:extLst>
              <a:ext uri="{FF2B5EF4-FFF2-40B4-BE49-F238E27FC236}">
                <a16:creationId xmlns:a16="http://schemas.microsoft.com/office/drawing/2014/main" id="{EEF7673D-DACB-414C-8EA0-8A3BDB81C435}"/>
              </a:ext>
            </a:extLst>
          </p:cNvPr>
          <p:cNvSpPr txBox="1"/>
          <p:nvPr/>
        </p:nvSpPr>
        <p:spPr>
          <a:xfrm>
            <a:off x="6502698" y="5418974"/>
            <a:ext cx="168079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cs typeface="Calibri" panose="020F0502020204030204" pitchFamily="34" charset="0"/>
              </a:rPr>
              <a:t>Lightly protected</a:t>
            </a:r>
          </a:p>
        </p:txBody>
      </p:sp>
      <p:sp>
        <p:nvSpPr>
          <p:cNvPr id="25" name="TextBox 24">
            <a:extLst>
              <a:ext uri="{FF2B5EF4-FFF2-40B4-BE49-F238E27FC236}">
                <a16:creationId xmlns:a16="http://schemas.microsoft.com/office/drawing/2014/main" id="{59A2A1A8-3640-4A00-9ABF-0E6218B6689B}"/>
              </a:ext>
            </a:extLst>
          </p:cNvPr>
          <p:cNvSpPr txBox="1"/>
          <p:nvPr/>
        </p:nvSpPr>
        <p:spPr>
          <a:xfrm>
            <a:off x="7708030" y="5401380"/>
            <a:ext cx="168079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cs typeface="Calibri" panose="020F0502020204030204" pitchFamily="34" charset="0"/>
              </a:rPr>
              <a:t>Minimally protected</a:t>
            </a:r>
          </a:p>
        </p:txBody>
      </p:sp>
    </p:spTree>
    <p:custDataLst>
      <p:tags r:id="rId1"/>
    </p:custDataLst>
    <p:extLst>
      <p:ext uri="{BB962C8B-B14F-4D97-AF65-F5344CB8AC3E}">
        <p14:creationId xmlns:p14="http://schemas.microsoft.com/office/powerpoint/2010/main" val="830143957"/>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575&quot;/&gt;&lt;/object&gt;&lt;object type=&quot;3&quot; unique_id=&quot;10005&quot;&gt;&lt;property id=&quot;20148&quot; value=&quot;5&quot;/&gt;&lt;property id=&quot;20300&quot; value=&quot;Slide 2&quot;/&gt;&lt;property id=&quot;20307&quot; value=&quot;685&quot;/&gt;&lt;/object&gt;&lt;object type=&quot;3&quot; unique_id=&quot;10006&quot;&gt;&lt;property id=&quot;20148&quot; value=&quot;5&quot;/&gt;&lt;property id=&quot;20300&quot; value=&quot;Slide 3&quot;/&gt;&lt;property id=&quot;20307&quot; value=&quot;702&quot;/&gt;&lt;/object&gt;&lt;object type=&quot;3&quot; unique_id=&quot;10007&quot;&gt;&lt;property id=&quot;20148&quot; value=&quot;5&quot;/&gt;&lt;property id=&quot;20300&quot; value=&quot;Slide 4&quot;/&gt;&lt;property id=&quot;20307&quot; value=&quot;677&quot;/&gt;&lt;/object&gt;&lt;object type=&quot;3&quot; unique_id=&quot;10008&quot;&gt;&lt;property id=&quot;20148&quot; value=&quot;5&quot;/&gt;&lt;property id=&quot;20300&quot; value=&quot;Slide 5&quot;/&gt;&lt;property id=&quot;20307&quot; value=&quot;705&quot;/&gt;&lt;/object&gt;&lt;object type=&quot;3&quot; unique_id=&quot;10009&quot;&gt;&lt;property id=&quot;20148&quot; value=&quot;5&quot;/&gt;&lt;property id=&quot;20300&quot; value=&quot;Slide 6&quot;/&gt;&lt;property id=&quot;20307&quot; value=&quot;706&quot;/&gt;&lt;/object&gt;&lt;object type=&quot;3&quot; unique_id=&quot;10010&quot;&gt;&lt;property id=&quot;20148&quot; value=&quot;5&quot;/&gt;&lt;property id=&quot;20300&quot; value=&quot;Slide 7&quot;/&gt;&lt;property id=&quot;20307&quot; value=&quot;707&quot;/&gt;&lt;/object&gt;&lt;object type=&quot;3&quot; unique_id=&quot;10011&quot;&gt;&lt;property id=&quot;20148&quot; value=&quot;5&quot;/&gt;&lt;property id=&quot;20300&quot; value=&quot;Slide 8&quot;/&gt;&lt;property id=&quot;20307&quot; value=&quot;708&quot;/&gt;&lt;/object&gt;&lt;object type=&quot;3&quot; unique_id=&quot;10012&quot;&gt;&lt;property id=&quot;20148&quot; value=&quot;5&quot;/&gt;&lt;property id=&quot;20300&quot; value=&quot;Slide 9&quot;/&gt;&lt;property id=&quot;20307&quot; value=&quot;715&quot;/&gt;&lt;/object&gt;&lt;object type=&quot;3&quot; unique_id=&quot;10013&quot;&gt;&lt;property id=&quot;20148&quot; value=&quot;5&quot;/&gt;&lt;property id=&quot;20300&quot; value=&quot;Slide 10&quot;/&gt;&lt;property id=&quot;20307&quot; value=&quot;710&quot;/&gt;&lt;/object&gt;&lt;object type=&quot;3&quot; unique_id=&quot;10014&quot;&gt;&lt;property id=&quot;20148&quot; value=&quot;5&quot;/&gt;&lt;property id=&quot;20300&quot; value=&quot;Slide 11&quot;/&gt;&lt;property id=&quot;20307&quot; value=&quot;673&quot;/&gt;&lt;/object&gt;&lt;object type=&quot;3&quot; unique_id=&quot;10015&quot;&gt;&lt;property id=&quot;20148&quot; value=&quot;5&quot;/&gt;&lt;property id=&quot;20300&quot; value=&quot;Slide 12&quot;/&gt;&lt;property id=&quot;20307&quot; value=&quot;699&quot;/&gt;&lt;/object&gt;&lt;object type=&quot;3&quot; unique_id=&quot;10016&quot;&gt;&lt;property id=&quot;20148&quot; value=&quot;5&quot;/&gt;&lt;property id=&quot;20300&quot; value=&quot;Slide 13&quot;/&gt;&lt;property id=&quot;20307&quot; value=&quot;650&quot;/&gt;&lt;/object&gt;&lt;object type=&quot;3&quot; unique_id=&quot;10017&quot;&gt;&lt;property id=&quot;20148&quot; value=&quot;5&quot;/&gt;&lt;property id=&quot;20300&quot; value=&quot;Slide 14&quot;/&gt;&lt;property id=&quot;20307&quot; value=&quot;714&quot;/&gt;&lt;/object&gt;&lt;object type=&quot;3&quot; unique_id=&quot;10018&quot;&gt;&lt;property id=&quot;20148&quot; value=&quot;5&quot;/&gt;&lt;property id=&quot;20300&quot; value=&quot;Slide 15&quot;/&gt;&lt;property id=&quot;20307&quot; value=&quot;675&quot;/&gt;&lt;/object&gt;&lt;object type=&quot;3&quot; unique_id=&quot;10019&quot;&gt;&lt;property id=&quot;20148&quot; value=&quot;5&quot;/&gt;&lt;property id=&quot;20300&quot; value=&quot;Slide 16&quot;/&gt;&lt;property id=&quot;20307&quot; value=&quot;712&quot;/&gt;&lt;/object&gt;&lt;object type=&quot;3&quot; unique_id=&quot;10020&quot;&gt;&lt;property id=&quot;20148&quot; value=&quot;5&quot;/&gt;&lt;property id=&quot;20300&quot; value=&quot;Slide 17&quot;/&gt;&lt;property id=&quot;20307&quot; value=&quot;713&quot;/&gt;&lt;/object&gt;&lt;object type=&quot;3&quot; unique_id=&quot;10021&quot;&gt;&lt;property id=&quot;20148&quot; value=&quot;5&quot;/&gt;&lt;property id=&quot;20300&quot; value=&quot;Slide 18 - &amp;quot;&amp;#x0D;&amp;#x0A;&amp;#x0D;&amp;#x0A;&amp;quot;&quot;/&gt;&lt;property id=&quot;20307&quot; value=&quot;680&quot;/&gt;&lt;/object&gt;&lt;object type=&quot;3&quot; unique_id=&quot;10022&quot;&gt;&lt;property id=&quot;20148&quot; value=&quot;5&quot;/&gt;&lt;property id=&quot;20300&quot; value=&quot;Slide 19&quot;/&gt;&lt;property id=&quot;20307&quot; value=&quot;711&quot;/&gt;&lt;/object&gt;&lt;object type=&quot;3&quot; unique_id=&quot;10023&quot;&gt;&lt;property id=&quot;20148&quot; value=&quot;5&quot;/&gt;&lt;property id=&quot;20300&quot; value=&quot;Slide 20&quot;/&gt;&lt;property id=&quot;20307&quot; value=&quot;684&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TIMING" val="|11.6|14.2|22"/>
</p:tagLst>
</file>

<file path=ppt/tags/tag11.xml><?xml version="1.0" encoding="utf-8"?>
<p:tagLst xmlns:a="http://schemas.openxmlformats.org/drawingml/2006/main" xmlns:r="http://schemas.openxmlformats.org/officeDocument/2006/relationships" xmlns:p="http://schemas.openxmlformats.org/presentationml/2006/main">
  <p:tag name="TIMING" val="|11.6|14.2|22"/>
</p:tagLst>
</file>

<file path=ppt/tags/tag12.xml><?xml version="1.0" encoding="utf-8"?>
<p:tagLst xmlns:a="http://schemas.openxmlformats.org/drawingml/2006/main" xmlns:r="http://schemas.openxmlformats.org/officeDocument/2006/relationships" xmlns:p="http://schemas.openxmlformats.org/presentationml/2006/main">
  <p:tag name="TIMING" val="|11.6|14.2|22"/>
</p:tagLst>
</file>

<file path=ppt/tags/tag2.xml><?xml version="1.0" encoding="utf-8"?>
<p:tagLst xmlns:a="http://schemas.openxmlformats.org/drawingml/2006/main" xmlns:r="http://schemas.openxmlformats.org/officeDocument/2006/relationships" xmlns:p="http://schemas.openxmlformats.org/presentationml/2006/main">
  <p:tag name="TIMING" val="|11.6|14.2|22"/>
</p:tagLst>
</file>

<file path=ppt/tags/tag3.xml><?xml version="1.0" encoding="utf-8"?>
<p:tagLst xmlns:a="http://schemas.openxmlformats.org/drawingml/2006/main" xmlns:r="http://schemas.openxmlformats.org/officeDocument/2006/relationships" xmlns:p="http://schemas.openxmlformats.org/presentationml/2006/main">
  <p:tag name="TIMING" val="|11.6|14.2|22"/>
</p:tagLst>
</file>

<file path=ppt/tags/tag4.xml><?xml version="1.0" encoding="utf-8"?>
<p:tagLst xmlns:a="http://schemas.openxmlformats.org/drawingml/2006/main" xmlns:r="http://schemas.openxmlformats.org/officeDocument/2006/relationships" xmlns:p="http://schemas.openxmlformats.org/presentationml/2006/main">
  <p:tag name="TIMING" val="|11.6|14.2|22"/>
</p:tagLst>
</file>

<file path=ppt/tags/tag5.xml><?xml version="1.0" encoding="utf-8"?>
<p:tagLst xmlns:a="http://schemas.openxmlformats.org/drawingml/2006/main" xmlns:r="http://schemas.openxmlformats.org/officeDocument/2006/relationships" xmlns:p="http://schemas.openxmlformats.org/presentationml/2006/main">
  <p:tag name="TIMING" val="|11.6|14.2|22"/>
</p:tagLst>
</file>

<file path=ppt/tags/tag6.xml><?xml version="1.0" encoding="utf-8"?>
<p:tagLst xmlns:a="http://schemas.openxmlformats.org/drawingml/2006/main" xmlns:r="http://schemas.openxmlformats.org/officeDocument/2006/relationships" xmlns:p="http://schemas.openxmlformats.org/presentationml/2006/main">
  <p:tag name="TIMING" val="|11.6|14.2|22"/>
</p:tagLst>
</file>

<file path=ppt/tags/tag7.xml><?xml version="1.0" encoding="utf-8"?>
<p:tagLst xmlns:a="http://schemas.openxmlformats.org/drawingml/2006/main" xmlns:r="http://schemas.openxmlformats.org/officeDocument/2006/relationships" xmlns:p="http://schemas.openxmlformats.org/presentationml/2006/main">
  <p:tag name="TIMING" val="|11.6|14.2|22"/>
</p:tagLst>
</file>

<file path=ppt/tags/tag8.xml><?xml version="1.0" encoding="utf-8"?>
<p:tagLst xmlns:a="http://schemas.openxmlformats.org/drawingml/2006/main" xmlns:r="http://schemas.openxmlformats.org/officeDocument/2006/relationships" xmlns:p="http://schemas.openxmlformats.org/presentationml/2006/main">
  <p:tag name="TIMING" val="|11.6|14.2|22"/>
</p:tagLst>
</file>

<file path=ppt/tags/tag9.xml><?xml version="1.0" encoding="utf-8"?>
<p:tagLst xmlns:a="http://schemas.openxmlformats.org/drawingml/2006/main" xmlns:r="http://schemas.openxmlformats.org/officeDocument/2006/relationships" xmlns:p="http://schemas.openxmlformats.org/presentationml/2006/main">
  <p:tag name="TIMING" val="|11.6|14.2|22"/>
</p:tagLst>
</file>

<file path=ppt/theme/theme1.xml><?xml version="1.0" encoding="utf-8"?>
<a:theme xmlns:a="http://schemas.openxmlformats.org/drawingml/2006/main" name="1_Default Design">
  <a:themeElements>
    <a:clrScheme name="Custom 16">
      <a:dk1>
        <a:sysClr val="windowText" lastClr="000000"/>
      </a:dk1>
      <a:lt1>
        <a:sysClr val="window" lastClr="FFFFFF"/>
      </a:lt1>
      <a:dk2>
        <a:srgbClr val="552A16"/>
      </a:dk2>
      <a:lt2>
        <a:srgbClr val="9FA16D"/>
      </a:lt2>
      <a:accent1>
        <a:srgbClr val="85AE66"/>
      </a:accent1>
      <a:accent2>
        <a:srgbClr val="AAD8D8"/>
      </a:accent2>
      <a:accent3>
        <a:srgbClr val="1B3666"/>
      </a:accent3>
      <a:accent4>
        <a:srgbClr val="3D5122"/>
      </a:accent4>
      <a:accent5>
        <a:srgbClr val="350E58"/>
      </a:accent5>
      <a:accent6>
        <a:srgbClr val="705550"/>
      </a:accent6>
      <a:hlink>
        <a:srgbClr val="064074"/>
      </a:hlink>
      <a:folHlink>
        <a:srgbClr val="7C113A"/>
      </a:folHlink>
    </a:clrScheme>
    <a:fontScheme name="1_Default Design">
      <a:majorFont>
        <a:latin typeface="Oakleaf Bold"/>
        <a:ea typeface=""/>
        <a:cs typeface=""/>
      </a:majorFont>
      <a:minorFont>
        <a:latin typeface="Oaklea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33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6" charset="0"/>
          </a:defRPr>
        </a:defPPr>
      </a:lstStyle>
    </a:spDef>
    <a:lnDef>
      <a:spPr bwMode="auto">
        <a:xfrm>
          <a:off x="0" y="0"/>
          <a:ext cx="1" cy="1"/>
        </a:xfrm>
        <a:custGeom>
          <a:avLst/>
          <a:gdLst/>
          <a:ahLst/>
          <a:cxnLst/>
          <a:rect l="0" t="0" r="0" b="0"/>
          <a:pathLst/>
        </a:custGeom>
        <a:solidFill>
          <a:srgbClr val="003300"/>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6" charset="0"/>
          </a:defRPr>
        </a:defPPr>
      </a:lstStyle>
    </a:lnDef>
    <a:txDef>
      <a:spPr>
        <a:solidFill>
          <a:srgbClr val="D0D9E2"/>
        </a:solidFill>
      </a:spPr>
      <a:bodyPr/>
      <a:lstStyle>
        <a:defPPr eaLnBrk="0" hangingPunct="0">
          <a:defRPr sz="3200" b="1" cap="small" dirty="0" smtClean="0">
            <a:solidFill>
              <a:srgbClr val="23487A"/>
            </a:solidFill>
            <a:latin typeface="Calibri" pitchFamily="34" charset="0"/>
            <a:cs typeface="Calibri" pitchFamily="34" charset="0"/>
          </a:defRPr>
        </a:defPPr>
      </a:lstStyle>
    </a:tx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
      <a:dk1>
        <a:srgbClr val="000000"/>
      </a:dk1>
      <a:lt1>
        <a:srgbClr val="FFFFFF"/>
      </a:lt1>
      <a:dk2>
        <a:srgbClr val="552A16"/>
      </a:dk2>
      <a:lt2>
        <a:srgbClr val="9FA16D"/>
      </a:lt2>
      <a:accent1>
        <a:srgbClr val="85AE66"/>
      </a:accent1>
      <a:accent2>
        <a:srgbClr val="AAD8D8"/>
      </a:accent2>
      <a:accent3>
        <a:srgbClr val="FFFFFF"/>
      </a:accent3>
      <a:accent4>
        <a:srgbClr val="000000"/>
      </a:accent4>
      <a:accent5>
        <a:srgbClr val="C2D3B8"/>
      </a:accent5>
      <a:accent6>
        <a:srgbClr val="9AC4C4"/>
      </a:accent6>
      <a:hlink>
        <a:srgbClr val="064074"/>
      </a:hlink>
      <a:folHlink>
        <a:srgbClr val="7C113A"/>
      </a:folHlink>
    </a:clrScheme>
    <a:fontScheme name="4_Default Design">
      <a:majorFont>
        <a:latin typeface="Oakleaf Bold"/>
        <a:ea typeface="ＭＳ Ｐゴシック"/>
        <a:cs typeface=""/>
      </a:majorFont>
      <a:minorFont>
        <a:latin typeface="Oakleaf"/>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
      <a:dk1>
        <a:srgbClr val="000000"/>
      </a:dk1>
      <a:lt1>
        <a:srgbClr val="FFFFFF"/>
      </a:lt1>
      <a:dk2>
        <a:srgbClr val="552A16"/>
      </a:dk2>
      <a:lt2>
        <a:srgbClr val="9FA16D"/>
      </a:lt2>
      <a:accent1>
        <a:srgbClr val="85AE66"/>
      </a:accent1>
      <a:accent2>
        <a:srgbClr val="AAD8D8"/>
      </a:accent2>
      <a:accent3>
        <a:srgbClr val="FFFFFF"/>
      </a:accent3>
      <a:accent4>
        <a:srgbClr val="000000"/>
      </a:accent4>
      <a:accent5>
        <a:srgbClr val="C2D3B8"/>
      </a:accent5>
      <a:accent6>
        <a:srgbClr val="9AC4C4"/>
      </a:accent6>
      <a:hlink>
        <a:srgbClr val="064074"/>
      </a:hlink>
      <a:folHlink>
        <a:srgbClr val="7C113A"/>
      </a:folHlink>
    </a:clrScheme>
    <a:fontScheme name="3_Default Design">
      <a:majorFont>
        <a:latin typeface="Oakleaf Bold"/>
        <a:ea typeface="ＭＳ Ｐゴシック"/>
        <a:cs typeface=""/>
      </a:majorFont>
      <a:minorFont>
        <a:latin typeface="Oakleaf"/>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4785</TotalTime>
  <Words>6922</Words>
  <Application>Microsoft Office PowerPoint</Application>
  <PresentationFormat>On-screen Show (4:3)</PresentationFormat>
  <Paragraphs>401</Paragraphs>
  <Slides>12</Slides>
  <Notes>12</Notes>
  <HiddenSlides>0</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12</vt:i4>
      </vt:variant>
    </vt:vector>
  </HeadingPairs>
  <TitlesOfParts>
    <vt:vector size="34" baseType="lpstr">
      <vt:lpstr>AdvPSHEL-B</vt:lpstr>
      <vt:lpstr>AdvPSHEL-BO</vt:lpstr>
      <vt:lpstr>Arial</vt:lpstr>
      <vt:lpstr>Berlin Sans FB Demi</vt:lpstr>
      <vt:lpstr>Calibri</vt:lpstr>
      <vt:lpstr>Gill Sans MT</vt:lpstr>
      <vt:lpstr>GillSans-Bold</vt:lpstr>
      <vt:lpstr>GillSans-Italic</vt:lpstr>
      <vt:lpstr>GillSansMTStd-Book</vt:lpstr>
      <vt:lpstr>GillSansMTStd-BookItalic</vt:lpstr>
      <vt:lpstr>GillSans-Regular</vt:lpstr>
      <vt:lpstr>Helvetica-Bold</vt:lpstr>
      <vt:lpstr>ImagoLight</vt:lpstr>
      <vt:lpstr>Oakleaf</vt:lpstr>
      <vt:lpstr>Oakleaf Bold</vt:lpstr>
      <vt:lpstr>Times</vt:lpstr>
      <vt:lpstr>Times New Roman</vt:lpstr>
      <vt:lpstr>Times-Roman</vt:lpstr>
      <vt:lpstr>1_Default Design</vt:lpstr>
      <vt:lpstr>4_Default Design</vt:lpstr>
      <vt:lpstr>3_Default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Nature Conservancy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Priority Setting Draft</dc:title>
  <dc:creator>William ginn</dc:creator>
  <cp:lastModifiedBy>Mary Gleason</cp:lastModifiedBy>
  <cp:revision>3813</cp:revision>
  <cp:lastPrinted>2017-04-11T05:04:18Z</cp:lastPrinted>
  <dcterms:created xsi:type="dcterms:W3CDTF">2009-01-28T16:58:01Z</dcterms:created>
  <dcterms:modified xsi:type="dcterms:W3CDTF">2022-06-03T16:40:22Z</dcterms:modified>
</cp:coreProperties>
</file>